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72" r:id="rId2"/>
    <p:sldId id="274" r:id="rId3"/>
    <p:sldId id="275" r:id="rId4"/>
    <p:sldId id="276" r:id="rId5"/>
    <p:sldId id="277" r:id="rId6"/>
    <p:sldId id="278" r:id="rId7"/>
    <p:sldId id="279" r:id="rId8"/>
    <p:sldId id="286" r:id="rId9"/>
    <p:sldId id="281" r:id="rId10"/>
    <p:sldId id="257" r:id="rId11"/>
    <p:sldId id="259" r:id="rId12"/>
    <p:sldId id="269" r:id="rId13"/>
    <p:sldId id="260" r:id="rId14"/>
    <p:sldId id="270" r:id="rId15"/>
    <p:sldId id="271" r:id="rId16"/>
    <p:sldId id="262" r:id="rId17"/>
    <p:sldId id="263" r:id="rId18"/>
    <p:sldId id="282" r:id="rId19"/>
    <p:sldId id="283" r:id="rId20"/>
    <p:sldId id="264" r:id="rId21"/>
    <p:sldId id="266" r:id="rId22"/>
    <p:sldId id="267" r:id="rId23"/>
    <p:sldId id="287" r:id="rId24"/>
    <p:sldId id="268" r:id="rId25"/>
    <p:sldId id="285" r:id="rId26"/>
  </p:sldIdLst>
  <p:sldSz cx="12192000" cy="6858000"/>
  <p:notesSz cx="6865938" cy="9998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4/13/2021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vle@gymnasium-lindlar.de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7200" dirty="0" err="1"/>
              <a:t>sprachenwahl</a:t>
            </a:r>
            <a:endParaRPr lang="de-DE" sz="7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64441" y="3527272"/>
            <a:ext cx="7891272" cy="1069848"/>
          </a:xfrm>
        </p:spPr>
        <p:txBody>
          <a:bodyPr/>
          <a:lstStyle/>
          <a:p>
            <a:r>
              <a:rPr lang="de-DE" dirty="0"/>
              <a:t>am Gymnasium Lindlar</a:t>
            </a:r>
          </a:p>
        </p:txBody>
      </p:sp>
    </p:spTree>
    <p:extLst>
      <p:ext uri="{BB962C8B-B14F-4D97-AF65-F5344CB8AC3E}">
        <p14:creationId xmlns:p14="http://schemas.microsoft.com/office/powerpoint/2010/main" val="386529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130538"/>
          </a:xfrm>
        </p:spPr>
        <p:txBody>
          <a:bodyPr>
            <a:noAutofit/>
          </a:bodyPr>
          <a:lstStyle/>
          <a:p>
            <a:r>
              <a:rPr lang="de-DE" sz="4000" dirty="0"/>
              <a:t>Anforderungen an die Schüler in </a:t>
            </a:r>
            <a:r>
              <a:rPr lang="de-DE" sz="4000" dirty="0">
                <a:solidFill>
                  <a:srgbClr val="FF0000"/>
                </a:solidFill>
              </a:rPr>
              <a:t>beiden </a:t>
            </a:r>
            <a:r>
              <a:rPr lang="de-DE" sz="4000" dirty="0"/>
              <a:t>fächern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257" y="2744744"/>
            <a:ext cx="2848806" cy="3356606"/>
          </a:xfrm>
          <a:prstGeom prst="rect">
            <a:avLst/>
          </a:prstGeom>
        </p:spPr>
      </p:pic>
      <p:sp>
        <p:nvSpPr>
          <p:cNvPr id="24" name="Wolkenförmige Legende 23"/>
          <p:cNvSpPr/>
          <p:nvPr/>
        </p:nvSpPr>
        <p:spPr>
          <a:xfrm rot="1081570">
            <a:off x="7291920" y="1992048"/>
            <a:ext cx="2867797" cy="1465561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rgbClr val="C00000"/>
                </a:solidFill>
              </a:rPr>
              <a:t>Zusätzliche Belastung       (zweite Fremdsprache)</a:t>
            </a:r>
          </a:p>
        </p:txBody>
      </p:sp>
      <p:sp>
        <p:nvSpPr>
          <p:cNvPr id="25" name="Wolkenförmige Legende 24"/>
          <p:cNvSpPr/>
          <p:nvPr/>
        </p:nvSpPr>
        <p:spPr>
          <a:xfrm rot="9060000" flipV="1">
            <a:off x="5391127" y="5224539"/>
            <a:ext cx="3488830" cy="1349895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de-DE" dirty="0">
                <a:solidFill>
                  <a:srgbClr val="C00000"/>
                </a:solidFill>
              </a:rPr>
              <a:t>Gewisse Lerndisziplin gefordert und gefördert!</a:t>
            </a:r>
          </a:p>
        </p:txBody>
      </p:sp>
      <p:sp>
        <p:nvSpPr>
          <p:cNvPr id="26" name="Wolkenförmige Legende 25"/>
          <p:cNvSpPr/>
          <p:nvPr/>
        </p:nvSpPr>
        <p:spPr>
          <a:xfrm rot="20272474" flipH="1">
            <a:off x="1811651" y="4898659"/>
            <a:ext cx="3082122" cy="143163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rgbClr val="C00000"/>
                </a:solidFill>
              </a:rPr>
              <a:t>Konsequentes Lernen und stetiger Arbeitsaufwand</a:t>
            </a:r>
            <a:r>
              <a:rPr lang="de-DE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27" name="Wolkenförmige Legende 26"/>
          <p:cNvSpPr/>
          <p:nvPr/>
        </p:nvSpPr>
        <p:spPr>
          <a:xfrm rot="1770785">
            <a:off x="8753708" y="4091875"/>
            <a:ext cx="3271192" cy="154004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>
                <a:solidFill>
                  <a:srgbClr val="C00000"/>
                </a:solidFill>
              </a:rPr>
              <a:t>Unterrichtsinhalte in mündlicher und schriftlicher Form!</a:t>
            </a:r>
          </a:p>
        </p:txBody>
      </p:sp>
      <p:sp>
        <p:nvSpPr>
          <p:cNvPr id="28" name="Wolkenförmige Legende 27"/>
          <p:cNvSpPr/>
          <p:nvPr/>
        </p:nvSpPr>
        <p:spPr>
          <a:xfrm rot="21289825" flipH="1">
            <a:off x="2541362" y="2514122"/>
            <a:ext cx="2691205" cy="123250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rgbClr val="C00000"/>
                </a:solidFill>
              </a:rPr>
              <a:t>Bereitschaft zu lernen!</a:t>
            </a:r>
          </a:p>
        </p:txBody>
      </p:sp>
    </p:spTree>
    <p:extLst>
      <p:ext uri="{BB962C8B-B14F-4D97-AF65-F5344CB8AC3E}">
        <p14:creationId xmlns:p14="http://schemas.microsoft.com/office/powerpoint/2010/main" val="3187558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859806" y="327363"/>
            <a:ext cx="9281160" cy="540442"/>
          </a:xfrm>
        </p:spPr>
        <p:txBody>
          <a:bodyPr>
            <a:normAutofit/>
          </a:bodyPr>
          <a:lstStyle/>
          <a:p>
            <a:r>
              <a:rPr lang="de-DE" sz="3600" dirty="0"/>
              <a:t>Schülerprofil </a:t>
            </a:r>
            <a:r>
              <a:rPr lang="de-DE" sz="3600" dirty="0">
                <a:solidFill>
                  <a:srgbClr val="C00000"/>
                </a:solidFill>
              </a:rPr>
              <a:t>französisch</a:t>
            </a:r>
          </a:p>
        </p:txBody>
      </p:sp>
      <p:pic>
        <p:nvPicPr>
          <p:cNvPr id="6" name="Inhaltsplatzhalt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03" y="3804196"/>
            <a:ext cx="1538207" cy="205780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7" name="Wolkenförmige Legende 6"/>
          <p:cNvSpPr/>
          <p:nvPr/>
        </p:nvSpPr>
        <p:spPr>
          <a:xfrm rot="20580638" flipH="1">
            <a:off x="2415535" y="1305764"/>
            <a:ext cx="3310303" cy="2092853"/>
          </a:xfrm>
          <a:prstGeom prst="cloudCallout">
            <a:avLst>
              <a:gd name="adj1" fmla="val -39512"/>
              <a:gd name="adj2" fmla="val 8504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rgbClr val="C00000"/>
                </a:solidFill>
              </a:rPr>
              <a:t>Ich  kann mir Sachen leichter merken, wenn ich sie anwende.</a:t>
            </a:r>
          </a:p>
        </p:txBody>
      </p:sp>
      <p:sp>
        <p:nvSpPr>
          <p:cNvPr id="8" name="Wolkenförmige Legende 7"/>
          <p:cNvSpPr/>
          <p:nvPr/>
        </p:nvSpPr>
        <p:spPr>
          <a:xfrm rot="21289825" flipH="1">
            <a:off x="973380" y="4761554"/>
            <a:ext cx="4379585" cy="1992528"/>
          </a:xfrm>
          <a:prstGeom prst="cloudCallout">
            <a:avLst>
              <a:gd name="adj1" fmla="val -53509"/>
              <a:gd name="adj2" fmla="val -77881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rgbClr val="C00000"/>
                </a:solidFill>
              </a:rPr>
              <a:t>Deutsch und Englisch machen mir Spaß! Ich habe Freude an  der Kommunikation mit anderen!</a:t>
            </a:r>
          </a:p>
        </p:txBody>
      </p:sp>
      <p:sp>
        <p:nvSpPr>
          <p:cNvPr id="9" name="Wolkenförmige Legende 8"/>
          <p:cNvSpPr/>
          <p:nvPr/>
        </p:nvSpPr>
        <p:spPr>
          <a:xfrm rot="21289825" flipH="1">
            <a:off x="7630001" y="4337391"/>
            <a:ext cx="3429202" cy="1969659"/>
          </a:xfrm>
          <a:prstGeom prst="cloudCallout">
            <a:avLst>
              <a:gd name="adj1" fmla="val 63911"/>
              <a:gd name="adj2" fmla="val -8713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rgbClr val="C00000"/>
                </a:solidFill>
              </a:rPr>
              <a:t>Andere Länder finde ich spannend und ich verreise gerne!</a:t>
            </a:r>
          </a:p>
        </p:txBody>
      </p:sp>
      <p:sp>
        <p:nvSpPr>
          <p:cNvPr id="10" name="Wolkenförmige Legende 9"/>
          <p:cNvSpPr/>
          <p:nvPr/>
        </p:nvSpPr>
        <p:spPr>
          <a:xfrm rot="1417617" flipH="1">
            <a:off x="7353436" y="1601012"/>
            <a:ext cx="3686229" cy="1853452"/>
          </a:xfrm>
          <a:prstGeom prst="cloudCallout">
            <a:avLst>
              <a:gd name="adj1" fmla="val 56772"/>
              <a:gd name="adj2" fmla="val 10859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rgbClr val="C00000"/>
                </a:solidFill>
              </a:rPr>
              <a:t>Die Aussprache in Englisch bereitet mir keine  Schwierigkeiten!</a:t>
            </a:r>
          </a:p>
        </p:txBody>
      </p:sp>
    </p:spTree>
    <p:extLst>
      <p:ext uri="{BB962C8B-B14F-4D97-AF65-F5344CB8AC3E}">
        <p14:creationId xmlns:p14="http://schemas.microsoft.com/office/powerpoint/2010/main" val="33177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859806" y="327363"/>
            <a:ext cx="9281160" cy="540442"/>
          </a:xfrm>
        </p:spPr>
        <p:txBody>
          <a:bodyPr>
            <a:normAutofit/>
          </a:bodyPr>
          <a:lstStyle/>
          <a:p>
            <a:r>
              <a:rPr lang="de-DE" sz="3600" dirty="0"/>
              <a:t>Schülerprofil </a:t>
            </a:r>
            <a:r>
              <a:rPr lang="de-DE" sz="3600" dirty="0">
                <a:solidFill>
                  <a:srgbClr val="C00000"/>
                </a:solidFill>
              </a:rPr>
              <a:t>Latein</a:t>
            </a:r>
          </a:p>
        </p:txBody>
      </p:sp>
      <p:sp>
        <p:nvSpPr>
          <p:cNvPr id="7" name="Wolkenförmige Legende 6"/>
          <p:cNvSpPr/>
          <p:nvPr/>
        </p:nvSpPr>
        <p:spPr>
          <a:xfrm rot="20580638" flipH="1">
            <a:off x="2415535" y="1305764"/>
            <a:ext cx="3310303" cy="2092853"/>
          </a:xfrm>
          <a:prstGeom prst="cloudCallout">
            <a:avLst>
              <a:gd name="adj1" fmla="val -39512"/>
              <a:gd name="adj2" fmla="val 8504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rgbClr val="C00000"/>
                </a:solidFill>
              </a:rPr>
              <a:t>Ich denke gerne gründlich  nach und </a:t>
            </a:r>
            <a:r>
              <a:rPr lang="de-DE" dirty="0" err="1">
                <a:solidFill>
                  <a:srgbClr val="C00000"/>
                </a:solidFill>
              </a:rPr>
              <a:t>tüftel</a:t>
            </a:r>
            <a:r>
              <a:rPr lang="de-DE" dirty="0">
                <a:solidFill>
                  <a:srgbClr val="C00000"/>
                </a:solidFill>
              </a:rPr>
              <a:t> gerne  Lösungen aus!</a:t>
            </a:r>
          </a:p>
        </p:txBody>
      </p:sp>
      <p:sp>
        <p:nvSpPr>
          <p:cNvPr id="8" name="Wolkenförmige Legende 7"/>
          <p:cNvSpPr/>
          <p:nvPr/>
        </p:nvSpPr>
        <p:spPr>
          <a:xfrm rot="21289825" flipH="1">
            <a:off x="973380" y="4761554"/>
            <a:ext cx="4379585" cy="1992528"/>
          </a:xfrm>
          <a:prstGeom prst="cloudCallout">
            <a:avLst>
              <a:gd name="adj1" fmla="val -53509"/>
              <a:gd name="adj2" fmla="val -77881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rgbClr val="C00000"/>
                </a:solidFill>
              </a:rPr>
              <a:t>Ich  kann mir Sachen leichter merken, wenn ich eine  Regel erkenne.</a:t>
            </a:r>
          </a:p>
        </p:txBody>
      </p:sp>
      <p:sp>
        <p:nvSpPr>
          <p:cNvPr id="9" name="Wolkenförmige Legende 8"/>
          <p:cNvSpPr/>
          <p:nvPr/>
        </p:nvSpPr>
        <p:spPr>
          <a:xfrm rot="21289825" flipH="1">
            <a:off x="7630001" y="4337391"/>
            <a:ext cx="3429202" cy="1969659"/>
          </a:xfrm>
          <a:prstGeom prst="cloudCallout">
            <a:avLst>
              <a:gd name="adj1" fmla="val 63911"/>
              <a:gd name="adj2" fmla="val -8713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rgbClr val="C00000"/>
                </a:solidFill>
              </a:rPr>
              <a:t>Andere Zeiten  &amp; Kulturen finde ich spannend!</a:t>
            </a:r>
          </a:p>
        </p:txBody>
      </p:sp>
      <p:sp>
        <p:nvSpPr>
          <p:cNvPr id="10" name="Wolkenförmige Legende 9"/>
          <p:cNvSpPr/>
          <p:nvPr/>
        </p:nvSpPr>
        <p:spPr>
          <a:xfrm rot="1417617" flipH="1">
            <a:off x="7353436" y="1601012"/>
            <a:ext cx="3686229" cy="1853452"/>
          </a:xfrm>
          <a:prstGeom prst="cloudCallout">
            <a:avLst>
              <a:gd name="adj1" fmla="val 56772"/>
              <a:gd name="adj2" fmla="val 10859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rgbClr val="C00000"/>
                </a:solidFill>
              </a:rPr>
              <a:t>Die Aussprache ist das Schwerste an Englisch!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32" y="3964116"/>
            <a:ext cx="1618592" cy="245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31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60996"/>
          </a:xfrm>
        </p:spPr>
        <p:txBody>
          <a:bodyPr>
            <a:noAutofit/>
          </a:bodyPr>
          <a:lstStyle/>
          <a:p>
            <a:r>
              <a:rPr lang="de-DE" sz="4000" dirty="0"/>
              <a:t>Methoden beider </a:t>
            </a:r>
            <a:r>
              <a:rPr lang="de-DE" sz="4000" dirty="0" err="1"/>
              <a:t>fächer</a:t>
            </a:r>
            <a:r>
              <a:rPr lang="de-DE" sz="4000" dirty="0"/>
              <a:t>!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57048" y="1396404"/>
            <a:ext cx="5267680" cy="640080"/>
          </a:xfrm>
        </p:spPr>
        <p:txBody>
          <a:bodyPr/>
          <a:lstStyle/>
          <a:p>
            <a:r>
              <a:rPr lang="de-DE" dirty="0"/>
              <a:t>LATEIN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557048" y="2036484"/>
            <a:ext cx="5267680" cy="4772851"/>
          </a:xfrm>
        </p:spPr>
        <p:txBody>
          <a:bodyPr>
            <a:normAutofit fontScale="40000" lnSpcReduction="20000"/>
          </a:bodyPr>
          <a:lstStyle/>
          <a:p>
            <a:r>
              <a:rPr lang="de-DE" sz="3500" b="1" i="1" u="sng" dirty="0"/>
              <a:t>Unterrichtssprache ist Deutsch</a:t>
            </a:r>
            <a:endParaRPr lang="de-DE" sz="3500" dirty="0"/>
          </a:p>
          <a:p>
            <a:r>
              <a:rPr lang="de-DE" sz="3500" b="1" dirty="0"/>
              <a:t>keine Ausspracheprobleme</a:t>
            </a:r>
            <a:endParaRPr lang="de-DE" sz="3500" dirty="0"/>
          </a:p>
          <a:p>
            <a:endParaRPr lang="de-DE" sz="2500" dirty="0"/>
          </a:p>
          <a:p>
            <a:pPr>
              <a:lnSpc>
                <a:spcPct val="170000"/>
              </a:lnSpc>
            </a:pPr>
            <a:r>
              <a:rPr lang="de-DE" sz="3500" b="1" i="1" u="sng" dirty="0"/>
              <a:t>genaues grammatisches Analysieren </a:t>
            </a:r>
            <a:r>
              <a:rPr lang="de-DE" sz="3500" b="1" dirty="0"/>
              <a:t>von Formen,</a:t>
            </a:r>
            <a:endParaRPr lang="de-DE" sz="3500" dirty="0"/>
          </a:p>
          <a:p>
            <a:pPr marL="0" indent="0">
              <a:spcBef>
                <a:spcPts val="600"/>
              </a:spcBef>
              <a:buNone/>
            </a:pPr>
            <a:r>
              <a:rPr lang="de-DE" sz="3500" b="1" dirty="0"/>
              <a:t>     Wortgruppen und Sätzen:</a:t>
            </a:r>
            <a:endParaRPr lang="de-DE" sz="3500" dirty="0"/>
          </a:p>
          <a:p>
            <a:r>
              <a:rPr lang="de-DE" sz="3500" dirty="0" err="1"/>
              <a:t>audi</a:t>
            </a:r>
            <a:r>
              <a:rPr lang="de-DE" sz="3500" b="1" i="1" dirty="0" err="1"/>
              <a:t>o</a:t>
            </a:r>
            <a:r>
              <a:rPr lang="de-DE" sz="3500" b="1" i="1" dirty="0"/>
              <a:t>            	</a:t>
            </a:r>
            <a:r>
              <a:rPr lang="de-DE" sz="3500" dirty="0"/>
              <a:t>- ich höre</a:t>
            </a:r>
          </a:p>
          <a:p>
            <a:r>
              <a:rPr lang="de-DE" sz="3500" dirty="0" err="1"/>
              <a:t>audi</a:t>
            </a:r>
            <a:r>
              <a:rPr lang="de-DE" sz="3500" b="1" i="1" dirty="0" err="1"/>
              <a:t>vi</a:t>
            </a:r>
            <a:r>
              <a:rPr lang="de-DE" sz="3500" b="1" i="1" dirty="0"/>
              <a:t>          	 </a:t>
            </a:r>
            <a:r>
              <a:rPr lang="de-DE" sz="3500" dirty="0"/>
              <a:t>- ich habe gehört</a:t>
            </a:r>
          </a:p>
          <a:p>
            <a:r>
              <a:rPr lang="de-DE" sz="3500" dirty="0" err="1"/>
              <a:t>audi</a:t>
            </a:r>
            <a:r>
              <a:rPr lang="de-DE" sz="3500" b="1" i="1" dirty="0" err="1"/>
              <a:t>ebam</a:t>
            </a:r>
            <a:r>
              <a:rPr lang="de-DE" sz="3500" dirty="0"/>
              <a:t>  	 - ich hörte</a:t>
            </a:r>
          </a:p>
          <a:p>
            <a:r>
              <a:rPr lang="de-DE" sz="3500" dirty="0" err="1"/>
              <a:t>audi</a:t>
            </a:r>
            <a:r>
              <a:rPr lang="de-DE" sz="3500" b="1" dirty="0" err="1"/>
              <a:t>am</a:t>
            </a:r>
            <a:r>
              <a:rPr lang="de-DE" sz="3500" dirty="0"/>
              <a:t>       	 - ich werde hören</a:t>
            </a:r>
          </a:p>
          <a:p>
            <a:endParaRPr lang="de-DE" sz="2500" dirty="0"/>
          </a:p>
          <a:p>
            <a:pPr>
              <a:lnSpc>
                <a:spcPct val="170000"/>
              </a:lnSpc>
            </a:pPr>
            <a:r>
              <a:rPr lang="de-DE" sz="3500" b="1" dirty="0"/>
              <a:t>Ganzheitliche/sinnhafte Erschließung über Wortfelder, Prädikate, ...</a:t>
            </a:r>
            <a:endParaRPr lang="de-DE" sz="3500" dirty="0"/>
          </a:p>
          <a:p>
            <a:endParaRPr lang="de-DE" dirty="0"/>
          </a:p>
          <a:p>
            <a:r>
              <a:rPr lang="de-DE" sz="3500" b="1" dirty="0"/>
              <a:t>Sprachreflexion durch  Vergleich von Sprachen</a:t>
            </a:r>
            <a:endParaRPr lang="de-DE" sz="3500" dirty="0"/>
          </a:p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xfrm>
            <a:off x="6364223" y="1396404"/>
            <a:ext cx="5260217" cy="640080"/>
          </a:xfrm>
        </p:spPr>
        <p:txBody>
          <a:bodyPr/>
          <a:lstStyle/>
          <a:p>
            <a:r>
              <a:rPr lang="de-DE" dirty="0"/>
              <a:t>FRANZÖSISCH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>
          <a:xfrm>
            <a:off x="6364224" y="2036484"/>
            <a:ext cx="5260216" cy="48215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1400" b="1" i="1" u="sng" dirty="0"/>
              <a:t>Unterrichtssprache ist  Französisch </a:t>
            </a:r>
            <a:endParaRPr lang="de-DE" sz="1400" dirty="0"/>
          </a:p>
          <a:p>
            <a:pPr>
              <a:lnSpc>
                <a:spcPct val="100000"/>
              </a:lnSpc>
            </a:pPr>
            <a:r>
              <a:rPr lang="de-DE" b="1" dirty="0"/>
              <a:t> </a:t>
            </a:r>
            <a:r>
              <a:rPr lang="de-DE" sz="1400" dirty="0"/>
              <a:t>Einsprachigkeit wird angestrebt; 	                       → Aussprachetraining, v.a. Imitation</a:t>
            </a:r>
          </a:p>
          <a:p>
            <a:endParaRPr lang="de-DE" sz="1100" dirty="0"/>
          </a:p>
          <a:p>
            <a:r>
              <a:rPr lang="de-DE" sz="1400" b="1" dirty="0"/>
              <a:t>Erlernen </a:t>
            </a:r>
            <a:r>
              <a:rPr lang="de-DE" sz="1400" b="1" i="1" u="sng" dirty="0"/>
              <a:t>grammatischer Strukturen </a:t>
            </a:r>
            <a:r>
              <a:rPr lang="de-DE" sz="1400" dirty="0"/>
              <a:t>in direktem Zusammenhang mit der Verwendung im sprachlichen Kontext, z.B.:</a:t>
            </a:r>
          </a:p>
          <a:p>
            <a:r>
              <a:rPr lang="de-DE" sz="1400" b="1" dirty="0"/>
              <a:t>→ Alltagsdialoge (Konstruktion von Fragen, Präsens, Pronomen…)</a:t>
            </a:r>
            <a:endParaRPr lang="de-DE" sz="1400" dirty="0"/>
          </a:p>
          <a:p>
            <a:r>
              <a:rPr lang="de-DE" sz="1400" b="1" dirty="0"/>
              <a:t>→ Erlebnisberichte, z.B. Urlaub… (Vergangenheit: passé </a:t>
            </a:r>
            <a:r>
              <a:rPr lang="de-DE" sz="1400" b="1" dirty="0" err="1"/>
              <a:t>compose</a:t>
            </a:r>
            <a:r>
              <a:rPr lang="de-DE" sz="1400" b="1" dirty="0"/>
              <a:t>, </a:t>
            </a:r>
            <a:r>
              <a:rPr lang="de-DE" sz="1400" b="1" dirty="0" err="1"/>
              <a:t>imparfait</a:t>
            </a:r>
            <a:r>
              <a:rPr lang="de-DE" sz="1400" b="1" dirty="0"/>
              <a:t>)</a:t>
            </a:r>
            <a:endParaRPr lang="de-DE" sz="1400" dirty="0"/>
          </a:p>
          <a:p>
            <a:endParaRPr lang="de-DE" sz="1400" dirty="0"/>
          </a:p>
          <a:p>
            <a:r>
              <a:rPr lang="de-DE" sz="1400" b="1" dirty="0"/>
              <a:t>Vermittlung </a:t>
            </a:r>
            <a:r>
              <a:rPr lang="de-DE" sz="1400" b="1" i="1" u="sng" dirty="0"/>
              <a:t>unbekannten Vokabulars</a:t>
            </a:r>
            <a:r>
              <a:rPr lang="de-DE" sz="1400" b="1" i="1" dirty="0"/>
              <a:t>	       </a:t>
            </a:r>
            <a:r>
              <a:rPr lang="de-DE" sz="1500" b="1" dirty="0"/>
              <a:t>→ </a:t>
            </a:r>
            <a:r>
              <a:rPr lang="de-DE" sz="1400" dirty="0"/>
              <a:t>durch Bilder, Zeichnungen, Gestik, Mimik</a:t>
            </a:r>
          </a:p>
          <a:p>
            <a:r>
              <a:rPr lang="de-DE" sz="1400" b="1" dirty="0"/>
              <a:t>→ in Wortfeldern </a:t>
            </a:r>
            <a:r>
              <a:rPr lang="de-DE" sz="1400" dirty="0"/>
              <a:t>(z.B. Familie, Schule, auf dem Markt, Urlaub…)</a:t>
            </a:r>
          </a:p>
          <a:p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2578639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25517" y="388882"/>
            <a:ext cx="5299211" cy="733411"/>
          </a:xfrm>
        </p:spPr>
        <p:txBody>
          <a:bodyPr>
            <a:normAutofit/>
          </a:bodyPr>
          <a:lstStyle/>
          <a:p>
            <a:r>
              <a:rPr lang="de-DE" dirty="0"/>
              <a:t>LATEIN	</a:t>
            </a:r>
          </a:p>
          <a:p>
            <a:endParaRPr lang="de-DE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0295" y="1879278"/>
            <a:ext cx="5424433" cy="3117999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xfrm>
            <a:off x="6364221" y="482213"/>
            <a:ext cx="5302259" cy="640080"/>
          </a:xfrm>
        </p:spPr>
        <p:txBody>
          <a:bodyPr/>
          <a:lstStyle/>
          <a:p>
            <a:r>
              <a:rPr lang="de-DE" dirty="0"/>
              <a:t>FRANZÖSISCH</a:t>
            </a:r>
          </a:p>
          <a:p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>
          <a:xfrm>
            <a:off x="6364222" y="1355835"/>
            <a:ext cx="5302259" cy="5265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b="1" dirty="0"/>
              <a:t>I. Kommunikation </a:t>
            </a:r>
            <a:endParaRPr lang="de-DE" sz="1400" dirty="0"/>
          </a:p>
          <a:p>
            <a:r>
              <a:rPr lang="de-DE" sz="1400" b="1" dirty="0"/>
              <a:t>in authentischen Sprechsituationen</a:t>
            </a:r>
            <a:endParaRPr lang="de-DE" sz="1400" dirty="0"/>
          </a:p>
          <a:p>
            <a:pPr>
              <a:buFont typeface="Wingdings" panose="05000000000000000000" pitchFamily="2" charset="2"/>
              <a:buChar char="v"/>
            </a:pPr>
            <a:endParaRPr lang="de-DE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sz="1400" b="1" dirty="0"/>
              <a:t>- Comment (est-ce que) tu t’appelles 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400" b="1" dirty="0">
                <a:solidFill>
                  <a:srgbClr val="C00000"/>
                </a:solidFill>
              </a:rPr>
              <a:t>- Je m’ appelle Marie. Et toi?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1400" b="1" dirty="0"/>
              <a:t> - </a:t>
            </a:r>
            <a:r>
              <a:rPr lang="de-DE" sz="1400" b="1" dirty="0" err="1"/>
              <a:t>Ça</a:t>
            </a:r>
            <a:r>
              <a:rPr lang="de-DE" sz="1400" b="1" dirty="0"/>
              <a:t> </a:t>
            </a:r>
            <a:r>
              <a:rPr lang="de-DE" sz="1400" b="1" dirty="0" err="1"/>
              <a:t>va</a:t>
            </a:r>
            <a:r>
              <a:rPr lang="de-DE" sz="1400" b="1" dirty="0"/>
              <a:t>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1400" b="1" dirty="0"/>
              <a:t>- </a:t>
            </a:r>
            <a:r>
              <a:rPr lang="de-DE" sz="1400" b="1" dirty="0" err="1">
                <a:solidFill>
                  <a:srgbClr val="C00000"/>
                </a:solidFill>
              </a:rPr>
              <a:t>Oui,ça</a:t>
            </a:r>
            <a:r>
              <a:rPr lang="de-DE" sz="1400" b="1" dirty="0">
                <a:solidFill>
                  <a:srgbClr val="C00000"/>
                </a:solidFill>
              </a:rPr>
              <a:t> </a:t>
            </a:r>
            <a:r>
              <a:rPr lang="de-DE" sz="1400" b="1" dirty="0" err="1">
                <a:solidFill>
                  <a:srgbClr val="C00000"/>
                </a:solidFill>
              </a:rPr>
              <a:t>va</a:t>
            </a:r>
            <a:r>
              <a:rPr lang="de-DE" sz="1400" b="1" dirty="0">
                <a:solidFill>
                  <a:srgbClr val="C00000"/>
                </a:solidFill>
              </a:rPr>
              <a:t>, merci, et </a:t>
            </a:r>
            <a:r>
              <a:rPr lang="de-DE" sz="1400" b="1" dirty="0" err="1">
                <a:solidFill>
                  <a:srgbClr val="C00000"/>
                </a:solidFill>
              </a:rPr>
              <a:t>toi</a:t>
            </a:r>
            <a:r>
              <a:rPr lang="de-DE" sz="1400" b="1" dirty="0">
                <a:solidFill>
                  <a:srgbClr val="C00000"/>
                </a:solidFill>
              </a:rPr>
              <a:t>?       </a:t>
            </a:r>
          </a:p>
          <a:p>
            <a:endParaRPr lang="de-DE" sz="1400" dirty="0"/>
          </a:p>
        </p:txBody>
      </p:sp>
      <p:sp>
        <p:nvSpPr>
          <p:cNvPr id="11" name="Rechteck 10"/>
          <p:cNvSpPr/>
          <p:nvPr/>
        </p:nvSpPr>
        <p:spPr>
          <a:xfrm>
            <a:off x="536584" y="2012404"/>
            <a:ext cx="534976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333399"/>
                </a:solidFill>
                <a:latin typeface="Verdana" panose="020B0604030504040204" pitchFamily="34" charset="0"/>
              </a:rPr>
              <a:t>Subjekt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</a:rPr>
              <a:t>  adverbiale Bestimmung   </a:t>
            </a:r>
            <a:r>
              <a:rPr lang="de-DE" sz="1400" dirty="0" err="1">
                <a:solidFill>
                  <a:srgbClr val="33CC33"/>
                </a:solidFill>
                <a:latin typeface="Verdana" panose="020B0604030504040204" pitchFamily="34" charset="0"/>
              </a:rPr>
              <a:t>Akk.Obj</a:t>
            </a:r>
            <a:r>
              <a:rPr lang="de-DE" sz="1400" dirty="0">
                <a:solidFill>
                  <a:srgbClr val="33CC33"/>
                </a:solidFill>
                <a:latin typeface="Verdana" panose="020B0604030504040204" pitchFamily="34" charset="0"/>
              </a:rPr>
              <a:t>. </a:t>
            </a:r>
            <a:r>
              <a:rPr lang="de-DE" sz="1400" dirty="0">
                <a:solidFill>
                  <a:srgbClr val="CC0000"/>
                </a:solidFill>
                <a:latin typeface="Verdana" panose="020B0604030504040204" pitchFamily="34" charset="0"/>
              </a:rPr>
              <a:t>Prädikat</a:t>
            </a:r>
            <a:endParaRPr lang="de-DE" sz="14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r>
              <a:rPr lang="pt-BR" sz="1400" b="1" dirty="0">
                <a:solidFill>
                  <a:srgbClr val="333399"/>
                </a:solidFill>
                <a:latin typeface="Verdana" panose="020B0604030504040204" pitchFamily="34" charset="0"/>
              </a:rPr>
              <a:t>Publius </a:t>
            </a:r>
            <a:r>
              <a:rPr lang="pt-BR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 cum amico                     </a:t>
            </a:r>
            <a:r>
              <a:rPr lang="pt-BR" sz="1400" b="1" dirty="0">
                <a:solidFill>
                  <a:srgbClr val="33CC33"/>
                </a:solidFill>
                <a:latin typeface="Verdana" panose="020B0604030504040204" pitchFamily="34" charset="0"/>
              </a:rPr>
              <a:t>forum    </a:t>
            </a:r>
            <a:r>
              <a:rPr lang="pt-BR" sz="1400" b="1" dirty="0">
                <a:solidFill>
                  <a:srgbClr val="CC0000"/>
                </a:solidFill>
                <a:latin typeface="Verdana" panose="020B0604030504040204" pitchFamily="34" charset="0"/>
              </a:rPr>
              <a:t>petit.</a:t>
            </a:r>
            <a:endParaRPr lang="pt-BR" sz="14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endParaRPr lang="de-DE" sz="14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r>
              <a:rPr lang="de-DE" sz="1400" dirty="0" err="1">
                <a:solidFill>
                  <a:srgbClr val="333399"/>
                </a:solidFill>
                <a:latin typeface="Verdana" panose="020B0604030504040204" pitchFamily="34" charset="0"/>
              </a:rPr>
              <a:t>Publius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</a:rPr>
              <a:t>  </a:t>
            </a:r>
            <a:r>
              <a:rPr lang="de-DE" sz="1400" dirty="0">
                <a:solidFill>
                  <a:srgbClr val="CC0000"/>
                </a:solidFill>
                <a:latin typeface="Verdana" panose="020B0604030504040204" pitchFamily="34" charset="0"/>
              </a:rPr>
              <a:t>geht 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</a:rPr>
              <a:t>mit seinem Freund  </a:t>
            </a:r>
            <a:r>
              <a:rPr lang="de-DE" sz="1400" dirty="0">
                <a:solidFill>
                  <a:srgbClr val="33CC33"/>
                </a:solidFill>
                <a:latin typeface="Verdana" panose="020B0604030504040204" pitchFamily="34" charset="0"/>
              </a:rPr>
              <a:t>zum Marktplatz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de-DE" sz="14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endParaRPr lang="de-DE" sz="14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endParaRPr lang="de-DE" sz="14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r>
              <a:rPr lang="de-DE" sz="1400" dirty="0" err="1">
                <a:solidFill>
                  <a:srgbClr val="33CC33"/>
                </a:solidFill>
                <a:latin typeface="Verdana" panose="020B0604030504040204" pitchFamily="34" charset="0"/>
              </a:rPr>
              <a:t>Akk.Obj</a:t>
            </a:r>
            <a:r>
              <a:rPr lang="de-DE" sz="1400" dirty="0">
                <a:solidFill>
                  <a:srgbClr val="33CC33"/>
                </a:solidFill>
                <a:latin typeface="Verdana" panose="020B0604030504040204" pitchFamily="34" charset="0"/>
              </a:rPr>
              <a:t>.</a:t>
            </a:r>
            <a:r>
              <a:rPr lang="de-DE" sz="1400" dirty="0">
                <a:solidFill>
                  <a:srgbClr val="333399"/>
                </a:solidFill>
                <a:latin typeface="Verdana" panose="020B0604030504040204" pitchFamily="34" charset="0"/>
              </a:rPr>
              <a:t>    </a:t>
            </a:r>
            <a:r>
              <a:rPr lang="de-DE" sz="1400" dirty="0">
                <a:solidFill>
                  <a:srgbClr val="FF3399"/>
                </a:solidFill>
                <a:latin typeface="Verdana" panose="020B0604030504040204" pitchFamily="34" charset="0"/>
              </a:rPr>
              <a:t>Gen. Attr.</a:t>
            </a:r>
            <a:r>
              <a:rPr lang="de-DE" sz="1400" dirty="0">
                <a:solidFill>
                  <a:srgbClr val="333399"/>
                </a:solidFill>
                <a:latin typeface="Verdana" panose="020B0604030504040204" pitchFamily="34" charset="0"/>
              </a:rPr>
              <a:t>  </a:t>
            </a:r>
            <a:r>
              <a:rPr lang="de-DE" sz="1400" dirty="0" err="1">
                <a:solidFill>
                  <a:srgbClr val="008000"/>
                </a:solidFill>
                <a:latin typeface="Verdana" panose="020B0604030504040204" pitchFamily="34" charset="0"/>
              </a:rPr>
              <a:t>Adjekt</a:t>
            </a:r>
            <a:r>
              <a:rPr lang="de-DE" sz="1400" dirty="0">
                <a:solidFill>
                  <a:srgbClr val="008000"/>
                </a:solidFill>
                <a:latin typeface="Verdana" panose="020B0604030504040204" pitchFamily="34" charset="0"/>
              </a:rPr>
              <a:t>. Attr.</a:t>
            </a:r>
            <a:r>
              <a:rPr lang="de-DE" sz="1400" dirty="0">
                <a:solidFill>
                  <a:srgbClr val="333399"/>
                </a:solidFill>
                <a:latin typeface="Verdana" panose="020B0604030504040204" pitchFamily="34" charset="0"/>
              </a:rPr>
              <a:t>  </a:t>
            </a:r>
            <a:r>
              <a:rPr lang="de-DE" sz="1400" dirty="0">
                <a:solidFill>
                  <a:srgbClr val="CC0000"/>
                </a:solidFill>
                <a:latin typeface="Verdana" panose="020B0604030504040204" pitchFamily="34" charset="0"/>
              </a:rPr>
              <a:t>Subjekt/Prädikat</a:t>
            </a:r>
          </a:p>
          <a:p>
            <a:endParaRPr lang="de-DE" sz="14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endParaRPr lang="de-DE" sz="14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endParaRPr lang="de-DE" sz="14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r>
              <a:rPr lang="de-DE" sz="1400" b="1" dirty="0" err="1">
                <a:solidFill>
                  <a:srgbClr val="33CC33"/>
                </a:solidFill>
                <a:latin typeface="Verdana" panose="020B0604030504040204" pitchFamily="34" charset="0"/>
              </a:rPr>
              <a:t>Templum</a:t>
            </a:r>
            <a:r>
              <a:rPr lang="de-DE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   </a:t>
            </a:r>
            <a:r>
              <a:rPr lang="de-DE" sz="1400" b="1" dirty="0" err="1">
                <a:solidFill>
                  <a:srgbClr val="FF3399"/>
                </a:solidFill>
                <a:latin typeface="Verdana" panose="020B0604030504040204" pitchFamily="34" charset="0"/>
              </a:rPr>
              <a:t>Iovis</a:t>
            </a:r>
            <a:r>
              <a:rPr lang="de-DE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       </a:t>
            </a:r>
            <a:r>
              <a:rPr lang="de-DE" sz="1400" b="1" dirty="0" err="1">
                <a:solidFill>
                  <a:srgbClr val="008000"/>
                </a:solidFill>
                <a:latin typeface="Verdana" panose="020B0604030504040204" pitchFamily="34" charset="0"/>
              </a:rPr>
              <a:t>magnum</a:t>
            </a:r>
            <a:r>
              <a:rPr lang="de-DE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      </a:t>
            </a:r>
            <a:r>
              <a:rPr lang="de-DE" sz="1400" b="1" dirty="0" err="1">
                <a:solidFill>
                  <a:srgbClr val="CC0000"/>
                </a:solidFill>
                <a:latin typeface="Verdana" panose="020B0604030504040204" pitchFamily="34" charset="0"/>
              </a:rPr>
              <a:t>vident</a:t>
            </a:r>
            <a:r>
              <a:rPr lang="de-DE" sz="1400" b="1" dirty="0">
                <a:solidFill>
                  <a:srgbClr val="CC0000"/>
                </a:solidFill>
                <a:latin typeface="Verdana" panose="020B0604030504040204" pitchFamily="34" charset="0"/>
              </a:rPr>
              <a:t>.</a:t>
            </a:r>
            <a:endParaRPr lang="de-DE" sz="14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endParaRPr lang="de-DE" sz="14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r>
              <a:rPr lang="de-DE" sz="1400" dirty="0">
                <a:solidFill>
                  <a:srgbClr val="CC0000"/>
                </a:solidFill>
                <a:latin typeface="Verdana" panose="020B0604030504040204" pitchFamily="34" charset="0"/>
              </a:rPr>
              <a:t>Sie sehen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33CC33"/>
                </a:solidFill>
                <a:latin typeface="Verdana" panose="020B0604030504040204" pitchFamily="34" charset="0"/>
              </a:rPr>
              <a:t>den </a:t>
            </a:r>
            <a:r>
              <a:rPr lang="de-DE" sz="1400" dirty="0">
                <a:solidFill>
                  <a:srgbClr val="008000"/>
                </a:solidFill>
                <a:latin typeface="Verdana" panose="020B0604030504040204" pitchFamily="34" charset="0"/>
              </a:rPr>
              <a:t>großen</a:t>
            </a:r>
            <a:r>
              <a:rPr lang="de-DE" sz="1400" dirty="0">
                <a:solidFill>
                  <a:srgbClr val="33CC33"/>
                </a:solidFill>
                <a:latin typeface="Verdana" panose="020B0604030504040204" pitchFamily="34" charset="0"/>
              </a:rPr>
              <a:t> Tempel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FF3399"/>
                </a:solidFill>
                <a:latin typeface="Verdana" panose="020B0604030504040204" pitchFamily="34" charset="0"/>
              </a:rPr>
              <a:t>des </a:t>
            </a:r>
            <a:r>
              <a:rPr lang="de-DE" sz="1400" dirty="0" err="1">
                <a:solidFill>
                  <a:srgbClr val="FF3399"/>
                </a:solidFill>
                <a:latin typeface="Verdana" panose="020B0604030504040204" pitchFamily="34" charset="0"/>
              </a:rPr>
              <a:t>Iupiter</a:t>
            </a:r>
            <a:r>
              <a:rPr lang="de-DE" sz="1400" dirty="0">
                <a:solidFill>
                  <a:srgbClr val="FF3399"/>
                </a:solidFill>
                <a:latin typeface="Verdana" panose="020B0604030504040204" pitchFamily="34" charset="0"/>
              </a:rPr>
              <a:t>.</a:t>
            </a:r>
            <a:endParaRPr lang="de-DE" sz="14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00295" y="1005467"/>
            <a:ext cx="5105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Methode der bewussten Texterschließung</a:t>
            </a:r>
          </a:p>
        </p:txBody>
      </p:sp>
      <p:sp>
        <p:nvSpPr>
          <p:cNvPr id="13" name="Rechteck 12"/>
          <p:cNvSpPr/>
          <p:nvPr/>
        </p:nvSpPr>
        <p:spPr>
          <a:xfrm>
            <a:off x="400295" y="5309012"/>
            <a:ext cx="56072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u="sng" dirty="0"/>
              <a:t>Schwerpunkt</a:t>
            </a:r>
            <a:r>
              <a:rPr lang="de-DE" sz="1400" dirty="0"/>
              <a:t>:</a:t>
            </a:r>
          </a:p>
          <a:p>
            <a:r>
              <a:rPr lang="de-DE" sz="1400" i="1" dirty="0"/>
              <a:t> </a:t>
            </a:r>
            <a:r>
              <a:rPr lang="de-DE" sz="1400" dirty="0"/>
              <a:t>→</a:t>
            </a:r>
            <a:r>
              <a:rPr lang="de-DE" sz="1400" i="1" dirty="0"/>
              <a:t> mikroskopisches Lesen </a:t>
            </a:r>
            <a:endParaRPr lang="de-DE" sz="1400" dirty="0"/>
          </a:p>
          <a:p>
            <a:r>
              <a:rPr lang="de-DE" sz="1400" dirty="0"/>
              <a:t>→ </a:t>
            </a:r>
            <a:r>
              <a:rPr lang="de-DE" sz="1400" i="1" dirty="0"/>
              <a:t>Transphrastik,  d.h. den ganzen Kontext und Satzzusammenhang </a:t>
            </a:r>
          </a:p>
          <a:p>
            <a:r>
              <a:rPr lang="de-DE" sz="1400" i="1" dirty="0"/>
              <a:t>     miteinander in Beziehung setzen</a:t>
            </a:r>
            <a:endParaRPr lang="de-DE" sz="1400" dirty="0"/>
          </a:p>
        </p:txBody>
      </p:sp>
      <p:sp>
        <p:nvSpPr>
          <p:cNvPr id="14" name="Nach oben gekrümmter Pfeil 13"/>
          <p:cNvSpPr/>
          <p:nvPr/>
        </p:nvSpPr>
        <p:spPr>
          <a:xfrm flipH="1">
            <a:off x="1281964" y="3615558"/>
            <a:ext cx="1502980" cy="4939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902" y="2996386"/>
            <a:ext cx="1975289" cy="1685580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6420796" y="4506635"/>
            <a:ext cx="3813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000000"/>
                </a:solidFill>
              </a:rPr>
              <a:t>II. Schriftl. Textproduktion</a:t>
            </a:r>
          </a:p>
          <a:p>
            <a:r>
              <a:rPr lang="de-DE" sz="1400" b="1" dirty="0">
                <a:solidFill>
                  <a:srgbClr val="000000"/>
                </a:solidFill>
              </a:rPr>
              <a:t> </a:t>
            </a:r>
            <a:endParaRPr lang="de-DE" sz="1400" dirty="0">
              <a:solidFill>
                <a:srgbClr val="000000"/>
              </a:solidFill>
            </a:endParaRPr>
          </a:p>
          <a:p>
            <a:r>
              <a:rPr lang="de-DE" sz="1400" b="1" dirty="0">
                <a:solidFill>
                  <a:srgbClr val="000000"/>
                </a:solidFill>
              </a:rPr>
              <a:t>→ Briefe, Postkarten, Geschichten, Erlebnisberichte, Rollenspiele…</a:t>
            </a:r>
          </a:p>
          <a:p>
            <a:endParaRPr lang="de-DE" sz="1400" dirty="0">
              <a:solidFill>
                <a:srgbClr val="000000"/>
              </a:solidFill>
            </a:endParaRPr>
          </a:p>
          <a:p>
            <a:r>
              <a:rPr lang="de-DE" sz="1400" b="1" dirty="0">
                <a:solidFill>
                  <a:srgbClr val="000000"/>
                </a:solidFill>
              </a:rPr>
              <a:t>→ Textzusammenfassung, Figurencharakterisierung, Kommentar…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42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45382"/>
          </a:xfrm>
        </p:spPr>
        <p:txBody>
          <a:bodyPr>
            <a:noAutofit/>
          </a:bodyPr>
          <a:lstStyle/>
          <a:p>
            <a:r>
              <a:rPr lang="de-DE" sz="3600" dirty="0"/>
              <a:t>Ziele im vergleich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41434" y="1219095"/>
            <a:ext cx="5383294" cy="640080"/>
          </a:xfrm>
        </p:spPr>
        <p:txBody>
          <a:bodyPr/>
          <a:lstStyle/>
          <a:p>
            <a:r>
              <a:rPr lang="de-DE" dirty="0"/>
              <a:t>LATEIN	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1434" y="1639615"/>
            <a:ext cx="5383294" cy="4971392"/>
          </a:xfrm>
        </p:spPr>
        <p:txBody>
          <a:bodyPr>
            <a:normAutofit/>
          </a:bodyPr>
          <a:lstStyle/>
          <a:p>
            <a:r>
              <a:rPr lang="de-DE" b="1" dirty="0"/>
              <a:t>Latein als Basissprache Europas (Zusammenhänge, Vokabeln, Denkweisen)</a:t>
            </a:r>
            <a:endParaRPr lang="de-DE" dirty="0"/>
          </a:p>
          <a:p>
            <a:r>
              <a:rPr lang="de-DE" b="1" dirty="0"/>
              <a:t>Modell von Sprache lernen</a:t>
            </a:r>
            <a:endParaRPr lang="de-DE" dirty="0"/>
          </a:p>
          <a:p>
            <a:r>
              <a:rPr lang="de-DE" dirty="0"/>
              <a:t>erkennen, wie Sprache „funktioniert“ </a:t>
            </a:r>
            <a:r>
              <a:rPr lang="de-DE" b="1" dirty="0"/>
              <a:t>(Strukturen, Grammatik)</a:t>
            </a:r>
            <a:endParaRPr lang="de-DE" dirty="0"/>
          </a:p>
          <a:p>
            <a:r>
              <a:rPr lang="de-DE" b="1" dirty="0"/>
              <a:t>historische Kommunikation</a:t>
            </a:r>
            <a:endParaRPr lang="de-DE" dirty="0"/>
          </a:p>
          <a:p>
            <a:r>
              <a:rPr lang="de-DE" dirty="0"/>
              <a:t>sich mit einer anderen Welt  auseinander setzen und die eigene reflektieren: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b="1" dirty="0"/>
              <a:t>   Sprache &lt; Denken &lt;  Leben</a:t>
            </a:r>
            <a:r>
              <a:rPr lang="de-DE" dirty="0"/>
              <a:t> </a:t>
            </a:r>
          </a:p>
          <a:p>
            <a:r>
              <a:rPr lang="de-DE" dirty="0"/>
              <a:t>Latein trainiert durch die Übersetzung ins Deutsche auch die </a:t>
            </a:r>
            <a:r>
              <a:rPr lang="de-DE" b="1" dirty="0"/>
              <a:t>Muttersprache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73367" y="1246527"/>
            <a:ext cx="5314135" cy="640080"/>
          </a:xfrm>
        </p:spPr>
        <p:txBody>
          <a:bodyPr/>
          <a:lstStyle/>
          <a:p>
            <a:r>
              <a:rPr lang="de-DE" dirty="0"/>
              <a:t>FRANZÖSISCH</a:t>
            </a:r>
          </a:p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64224" y="1639615"/>
            <a:ext cx="5323278" cy="4971391"/>
          </a:xfrm>
        </p:spPr>
        <p:txBody>
          <a:bodyPr>
            <a:normAutofit lnSpcReduction="10000"/>
          </a:bodyPr>
          <a:lstStyle/>
          <a:p>
            <a:r>
              <a:rPr lang="de-DE" b="1" dirty="0"/>
              <a:t>Performanz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rasches Reagieren durch sprachliches Handeln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selbstständiger und </a:t>
            </a:r>
            <a:r>
              <a:rPr lang="de-DE" b="1" dirty="0" err="1"/>
              <a:t>sitations</a:t>
            </a:r>
            <a:r>
              <a:rPr lang="de-DE" b="1" dirty="0"/>
              <a:t>-angemessener Umgang mit der französischen Sprache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Textproduktion &amp; Hörverstehen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 mündlich &amp;  schriftlich</a:t>
            </a:r>
          </a:p>
          <a:p>
            <a:r>
              <a:rPr lang="de-DE" b="1" dirty="0" err="1"/>
              <a:t>monolog</a:t>
            </a:r>
            <a:r>
              <a:rPr lang="de-DE" b="1" dirty="0"/>
              <a:t>./dialogisches Sprechen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Begegnung mit der Kultur eines Nachbarlandes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2907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570660" y="212833"/>
            <a:ext cx="3621340" cy="1216573"/>
          </a:xfrm>
        </p:spPr>
        <p:txBody>
          <a:bodyPr>
            <a:normAutofit/>
          </a:bodyPr>
          <a:lstStyle/>
          <a:p>
            <a:r>
              <a:rPr lang="de-DE" sz="2400" dirty="0"/>
              <a:t>Inhalte des französisch-unterrichtes</a:t>
            </a:r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136" b="21136"/>
          <a:stretch>
            <a:fillRect/>
          </a:stretch>
        </p:blipFill>
        <p:spPr>
          <a:xfrm>
            <a:off x="0" y="0"/>
            <a:ext cx="8303740" cy="6858000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>
          <a:xfrm>
            <a:off x="8555421" y="1702675"/>
            <a:ext cx="3531476" cy="496088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dirty="0"/>
              <a:t>Landeskunde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dirty="0"/>
              <a:t>Probleme des Landes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dirty="0"/>
              <a:t>Alltags-situationen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dirty="0" err="1"/>
              <a:t>Lebensge-wohnheiten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849887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49640" y="0"/>
            <a:ext cx="3526746" cy="1481959"/>
          </a:xfrm>
        </p:spPr>
        <p:txBody>
          <a:bodyPr>
            <a:normAutofit/>
          </a:bodyPr>
          <a:lstStyle/>
          <a:p>
            <a:r>
              <a:rPr lang="de-DE" sz="2400" dirty="0"/>
              <a:t>Inhalte des Latein-unterrichtes</a:t>
            </a:r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r="9663"/>
          <a:stretch>
            <a:fillRect/>
          </a:stretch>
        </p:blipFill>
        <p:spPr/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89" t="-24747" r="1460" b="-18526"/>
          <a:stretch/>
        </p:blipFill>
        <p:spPr>
          <a:xfrm rot="724734">
            <a:off x="3002413" y="5345547"/>
            <a:ext cx="2137213" cy="16008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86" y="2729660"/>
            <a:ext cx="1264131" cy="1944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platzhalter 6"/>
          <p:cNvSpPr>
            <a:spLocks noGrp="1"/>
          </p:cNvSpPr>
          <p:nvPr>
            <p:ph type="body" sz="half" idx="2"/>
          </p:nvPr>
        </p:nvSpPr>
        <p:spPr>
          <a:xfrm>
            <a:off x="8549640" y="1687435"/>
            <a:ext cx="3453174" cy="3766431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dirty="0"/>
              <a:t>Alltagsleben im alten Rom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11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dirty="0"/>
              <a:t>Mythen &amp; Sagen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1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dirty="0"/>
              <a:t>Geschichtliche Ereignisse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11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dirty="0"/>
              <a:t>Redekunst &amp; Philosophie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13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dirty="0"/>
              <a:t>Fabeln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3200" dirty="0"/>
          </a:p>
        </p:txBody>
      </p:sp>
      <p:sp>
        <p:nvSpPr>
          <p:cNvPr id="12" name="Rechteck 11"/>
          <p:cNvSpPr/>
          <p:nvPr/>
        </p:nvSpPr>
        <p:spPr>
          <a:xfrm rot="447661">
            <a:off x="9377389" y="5781349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i="1" dirty="0">
                <a:solidFill>
                  <a:srgbClr val="000000"/>
                </a:solidFill>
                <a:latin typeface="Garamond" panose="02020404030301010803" pitchFamily="18" charset="0"/>
              </a:rPr>
              <a:t>„</a:t>
            </a:r>
            <a:r>
              <a:rPr lang="de-DE" b="1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quid</a:t>
            </a:r>
            <a:r>
              <a:rPr lang="de-DE" b="1" i="1" dirty="0">
                <a:solidFill>
                  <a:srgbClr val="000000"/>
                </a:solidFill>
                <a:latin typeface="Garamond" panose="02020404030301010803" pitchFamily="18" charset="0"/>
              </a:rPr>
              <a:t> ad nos!?“</a:t>
            </a:r>
            <a:r>
              <a:rPr lang="de-DE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de-DE" sz="12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3" name="Wolkenförmige Legende 12"/>
          <p:cNvSpPr/>
          <p:nvPr/>
        </p:nvSpPr>
        <p:spPr>
          <a:xfrm>
            <a:off x="9038668" y="5453866"/>
            <a:ext cx="2007806" cy="1024296"/>
          </a:xfrm>
          <a:prstGeom prst="cloudCallout">
            <a:avLst>
              <a:gd name="adj1" fmla="val 54024"/>
              <a:gd name="adj2" fmla="val 63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i="1"/>
              <a:t>„quid ad nos!?“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1047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118312"/>
          </a:xfrm>
        </p:spPr>
        <p:txBody>
          <a:bodyPr>
            <a:normAutofit fontScale="90000"/>
          </a:bodyPr>
          <a:lstStyle/>
          <a:p>
            <a:r>
              <a:rPr lang="de-DE" dirty="0"/>
              <a:t>Schulbuch Latein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65774" y="2062065"/>
            <a:ext cx="9052560" cy="4024791"/>
          </a:xfrm>
        </p:spPr>
        <p:txBody>
          <a:bodyPr/>
          <a:lstStyle/>
          <a:p>
            <a:r>
              <a:rPr lang="de-DE" dirty="0" err="1"/>
              <a:t>Pontes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13" b="10612"/>
          <a:stretch/>
        </p:blipFill>
        <p:spPr>
          <a:xfrm>
            <a:off x="8077008" y="1819468"/>
            <a:ext cx="3580448" cy="481543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2" b="13878"/>
          <a:stretch/>
        </p:blipFill>
        <p:spPr>
          <a:xfrm>
            <a:off x="3734764" y="1819469"/>
            <a:ext cx="3641850" cy="481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23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45719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Schulbuch Französisch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65774" y="2034073"/>
            <a:ext cx="9052560" cy="4052783"/>
          </a:xfrm>
        </p:spPr>
        <p:txBody>
          <a:bodyPr/>
          <a:lstStyle/>
          <a:p>
            <a:r>
              <a:rPr lang="de-DE" dirty="0" err="1"/>
              <a:t>Decouvertes</a:t>
            </a:r>
            <a:endParaRPr lang="de-DE" dirty="0"/>
          </a:p>
          <a:p>
            <a:r>
              <a:rPr lang="de-DE" dirty="0"/>
              <a:t>Beispielseite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" t="2031" r="1" b="5673"/>
          <a:stretch/>
        </p:blipFill>
        <p:spPr>
          <a:xfrm>
            <a:off x="5402424" y="2034073"/>
            <a:ext cx="3131286" cy="474659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-1519" r="8320"/>
          <a:stretch/>
        </p:blipFill>
        <p:spPr>
          <a:xfrm rot="16200000">
            <a:off x="1605447" y="3396836"/>
            <a:ext cx="3944162" cy="28235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t="5894" b="6759"/>
          <a:stretch/>
        </p:blipFill>
        <p:spPr>
          <a:xfrm>
            <a:off x="8696132" y="2034073"/>
            <a:ext cx="3274840" cy="47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8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/>
              <a:t>Welche </a:t>
            </a:r>
            <a:r>
              <a:rPr lang="de-DE" sz="4800" dirty="0" err="1"/>
              <a:t>sprache</a:t>
            </a:r>
            <a:r>
              <a:rPr lang="de-DE" sz="4800" dirty="0"/>
              <a:t> wählen?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71357" y="4884337"/>
            <a:ext cx="4754880" cy="640080"/>
          </a:xfrm>
        </p:spPr>
        <p:txBody>
          <a:bodyPr/>
          <a:lstStyle/>
          <a:p>
            <a:r>
              <a:rPr lang="de-DE" dirty="0"/>
              <a:t>Lateinisch?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46" y="2048256"/>
            <a:ext cx="2771184" cy="2701904"/>
          </a:xfrm>
        </p:spPr>
      </p:pic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711292" y="4884337"/>
            <a:ext cx="4754880" cy="640080"/>
          </a:xfrm>
        </p:spPr>
        <p:txBody>
          <a:bodyPr/>
          <a:lstStyle/>
          <a:p>
            <a:r>
              <a:rPr lang="de-DE" dirty="0"/>
              <a:t>                 Französisch?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88" y="1755539"/>
            <a:ext cx="2044088" cy="2734566"/>
          </a:xfrm>
        </p:spPr>
      </p:pic>
    </p:spTree>
    <p:extLst>
      <p:ext uri="{BB962C8B-B14F-4D97-AF65-F5344CB8AC3E}">
        <p14:creationId xmlns:p14="http://schemas.microsoft.com/office/powerpoint/2010/main" val="28683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929325"/>
          </a:xfrm>
        </p:spPr>
        <p:txBody>
          <a:bodyPr>
            <a:normAutofit/>
          </a:bodyPr>
          <a:lstStyle/>
          <a:p>
            <a:r>
              <a:rPr lang="de-DE" sz="3600" dirty="0"/>
              <a:t>Qualifikation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67127" y="2725081"/>
            <a:ext cx="9762113" cy="10668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b="1" dirty="0"/>
              <a:t>standardisiertes und international anerkanntes Sprachdiplom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311" y="1145262"/>
            <a:ext cx="4246699" cy="1089391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891173" y="534138"/>
            <a:ext cx="5195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Diplôme d‘Etudes en Langue Française</a:t>
            </a:r>
            <a:endParaRPr lang="fr-FR" sz="14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167128" y="3416733"/>
            <a:ext cx="956441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rgbClr val="000000"/>
                </a:solidFill>
              </a:rPr>
              <a:t>außerschulische Qualitätsfeststellung in möglichst realistischen Kontaktsituationen:                                    </a:t>
            </a:r>
          </a:p>
          <a:p>
            <a:r>
              <a:rPr lang="de-DE" sz="2000" b="1" dirty="0">
                <a:solidFill>
                  <a:srgbClr val="000000"/>
                </a:solidFill>
              </a:rPr>
              <a:t>   </a:t>
            </a:r>
          </a:p>
          <a:p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</a:rPr>
              <a:t>Hörverstehen, Textverständnis, Schreibfertigkeit, </a:t>
            </a:r>
            <a:r>
              <a:rPr lang="de-DE" dirty="0" err="1">
                <a:solidFill>
                  <a:srgbClr val="000000"/>
                </a:solidFill>
                <a:latin typeface="Verdana" panose="020B0604030504040204" pitchFamily="34" charset="0"/>
              </a:rPr>
              <a:t>mündl.Sprachgebrauch</a:t>
            </a:r>
            <a:endParaRPr lang="de-DE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de-DE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de-DE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algn="ctr"/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</a:rPr>
              <a:t>Beherrschung mehrerer Fremdsprachen als Schlüsselqualifikation</a:t>
            </a:r>
          </a:p>
          <a:p>
            <a:pPr algn="ctr"/>
            <a:endParaRPr lang="de-DE" b="1" dirty="0">
              <a:solidFill>
                <a:srgbClr val="C00000"/>
              </a:solidFill>
              <a:latin typeface="Arial Unicode MS" panose="020B0604020202020204" pitchFamily="34" charset="-128"/>
            </a:endParaRPr>
          </a:p>
          <a:p>
            <a:endParaRPr lang="de-DE" b="1" dirty="0">
              <a:solidFill>
                <a:srgbClr val="C00000"/>
              </a:solidFill>
              <a:latin typeface="Arial Unicode MS" panose="020B0604020202020204" pitchFamily="34" charset="-128"/>
            </a:endParaRPr>
          </a:p>
          <a:p>
            <a:pPr algn="ctr"/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</a:rPr>
              <a:t>im Studium              in Institutionen             in Wirtschaftszweigen</a:t>
            </a:r>
            <a:endParaRPr lang="de-DE" b="1" dirty="0">
              <a:solidFill>
                <a:srgbClr val="C00000"/>
              </a:solidFill>
              <a:latin typeface="Arial Unicode MS" panose="020B0604020202020204" pitchFamily="34" charset="-128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7178567" y="5578362"/>
            <a:ext cx="1818289" cy="394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6526924" y="5612519"/>
            <a:ext cx="0" cy="394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3699206" y="5559972"/>
            <a:ext cx="2130639" cy="357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148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57178" y="6174036"/>
            <a:ext cx="9052560" cy="1066800"/>
          </a:xfrm>
        </p:spPr>
        <p:txBody>
          <a:bodyPr/>
          <a:lstStyle/>
          <a:p>
            <a:r>
              <a:rPr lang="de-DE" b="1" i="1" dirty="0"/>
              <a:t>Alternative: 2-/3-semestriger Uni-Kurs + Abschlussprüfung</a:t>
            </a:r>
            <a:endParaRPr lang="de-DE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408866" y="1099173"/>
            <a:ext cx="9281160" cy="172580"/>
          </a:xfrm>
        </p:spPr>
        <p:txBody>
          <a:bodyPr>
            <a:noAutofit/>
          </a:bodyPr>
          <a:lstStyle/>
          <a:p>
            <a:r>
              <a:rPr lang="de-DE" sz="3600" dirty="0"/>
              <a:t>Qualifikation</a:t>
            </a:r>
          </a:p>
        </p:txBody>
      </p:sp>
      <p:sp>
        <p:nvSpPr>
          <p:cNvPr id="5" name="Band nach unten 4"/>
          <p:cNvSpPr/>
          <p:nvPr/>
        </p:nvSpPr>
        <p:spPr>
          <a:xfrm>
            <a:off x="6779172" y="630621"/>
            <a:ext cx="4439162" cy="1219200"/>
          </a:xfrm>
          <a:prstGeom prst="ribb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/>
              <a:t>Latinum</a:t>
            </a:r>
          </a:p>
        </p:txBody>
      </p:sp>
      <p:sp>
        <p:nvSpPr>
          <p:cNvPr id="6" name="Rechteck 5"/>
          <p:cNvSpPr/>
          <p:nvPr/>
        </p:nvSpPr>
        <p:spPr>
          <a:xfrm>
            <a:off x="2505141" y="2159086"/>
            <a:ext cx="947665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000000"/>
                </a:solidFill>
              </a:rPr>
              <a:t>Teilnahme am Lateinunterricht </a:t>
            </a:r>
            <a:r>
              <a:rPr lang="de-DE" sz="2400" b="1" dirty="0">
                <a:solidFill>
                  <a:srgbClr val="000000"/>
                </a:solidFill>
              </a:rPr>
              <a:t>von Kl. 7 bis 11</a:t>
            </a:r>
          </a:p>
          <a:p>
            <a:r>
              <a:rPr lang="de-DE" sz="2400" dirty="0">
                <a:solidFill>
                  <a:srgbClr val="000000"/>
                </a:solidFill>
              </a:rPr>
              <a:t>(„Kleines“ Latinum von Kl. 7-10)</a:t>
            </a:r>
          </a:p>
          <a:p>
            <a:pPr>
              <a:spcBef>
                <a:spcPts val="1200"/>
              </a:spcBef>
            </a:pPr>
            <a:r>
              <a:rPr lang="de-DE" sz="2400" u="sng" dirty="0">
                <a:solidFill>
                  <a:srgbClr val="000000"/>
                </a:solidFill>
              </a:rPr>
              <a:t>Zeugnisnote</a:t>
            </a:r>
            <a:r>
              <a:rPr lang="de-DE" sz="2400" dirty="0">
                <a:solidFill>
                  <a:srgbClr val="000000"/>
                </a:solidFill>
              </a:rPr>
              <a:t>: </a:t>
            </a:r>
            <a:r>
              <a:rPr lang="de-DE" sz="2400" b="1" dirty="0">
                <a:solidFill>
                  <a:srgbClr val="000000"/>
                </a:solidFill>
              </a:rPr>
              <a:t>mind. „ausreichend“</a:t>
            </a:r>
          </a:p>
          <a:p>
            <a:endParaRPr lang="de-DE" sz="2400" b="1" dirty="0">
              <a:solidFill>
                <a:srgbClr val="000000"/>
              </a:solidFill>
            </a:endParaRPr>
          </a:p>
          <a:p>
            <a:r>
              <a:rPr lang="de-DE" sz="2400" b="1" dirty="0">
                <a:solidFill>
                  <a:srgbClr val="000000"/>
                </a:solidFill>
              </a:rPr>
              <a:t>Wofür? </a:t>
            </a:r>
            <a:r>
              <a:rPr lang="de-DE" sz="2400" dirty="0">
                <a:solidFill>
                  <a:srgbClr val="000000"/>
                </a:solidFill>
              </a:rPr>
              <a:t>z.B. Englisch, Französisch, Niederländisch, Spanisch, Deutsch, Philosophie, Religionslehre, Geschichte, Archäologie,  Musikwissenschaften, Kunstgeschichte</a:t>
            </a:r>
          </a:p>
          <a:p>
            <a:r>
              <a:rPr lang="de-DE" sz="24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85" y="5276770"/>
            <a:ext cx="9943135" cy="5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65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3895">
            <a:off x="1734206" y="2201865"/>
            <a:ext cx="2127845" cy="2074649"/>
          </a:xfrm>
          <a:prstGeom prst="rect">
            <a:avLst/>
          </a:prstGeom>
        </p:spPr>
      </p:pic>
      <p:pic>
        <p:nvPicPr>
          <p:cNvPr id="7" name="Inhaltsplatzhalt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512">
            <a:off x="7830205" y="2342633"/>
            <a:ext cx="1538207" cy="205780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2151" y="1806985"/>
            <a:ext cx="9979714" cy="1069848"/>
          </a:xfrm>
        </p:spPr>
        <p:txBody>
          <a:bodyPr>
            <a:normAutofit fontScale="25000" lnSpcReduction="20000"/>
          </a:bodyPr>
          <a:lstStyle/>
          <a:p>
            <a:r>
              <a:rPr lang="de-DE" sz="14400" dirty="0"/>
              <a:t>Latein	</a:t>
            </a:r>
            <a:endParaRPr lang="de-DE" sz="14400" dirty="0" smtClean="0"/>
          </a:p>
          <a:p>
            <a:r>
              <a:rPr lang="de-DE" sz="14400" dirty="0"/>
              <a:t>	</a:t>
            </a:r>
            <a:r>
              <a:rPr lang="de-DE" sz="14400" dirty="0" smtClean="0"/>
              <a:t>		oder </a:t>
            </a:r>
          </a:p>
          <a:p>
            <a:endParaRPr lang="de-DE" sz="14400" dirty="0"/>
          </a:p>
          <a:p>
            <a:r>
              <a:rPr lang="de-DE" sz="14400" dirty="0"/>
              <a:t>				  </a:t>
            </a:r>
            <a:r>
              <a:rPr lang="de-DE" sz="14400" dirty="0" smtClean="0"/>
              <a:t>Französisch?</a:t>
            </a:r>
          </a:p>
          <a:p>
            <a:r>
              <a:rPr lang="de-DE" sz="14400" dirty="0" smtClean="0"/>
              <a:t>	</a:t>
            </a:r>
          </a:p>
          <a:p>
            <a:r>
              <a:rPr lang="de-DE" sz="14400" dirty="0" smtClean="0"/>
              <a:t> </a:t>
            </a:r>
            <a:r>
              <a:rPr lang="de-DE" sz="14400" dirty="0"/>
              <a:t>										</a:t>
            </a:r>
            <a:r>
              <a:rPr lang="de-DE" dirty="0"/>
              <a:t>	</a:t>
            </a:r>
          </a:p>
        </p:txBody>
      </p:sp>
      <p:sp>
        <p:nvSpPr>
          <p:cNvPr id="8" name="Rechteck 7"/>
          <p:cNvSpPr/>
          <p:nvPr/>
        </p:nvSpPr>
        <p:spPr>
          <a:xfrm>
            <a:off x="1101379" y="5473590"/>
            <a:ext cx="985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CC0000"/>
                </a:solidFill>
              </a:rPr>
              <a:t>Anhaltspunkte: bisherige Schullaufbahn, Neigungen, Fähigkeiten, ggf. Möglichkeiten und Perspektiven bei der Berufswahl, generelle Veranlagung…</a:t>
            </a:r>
            <a:endParaRPr lang="de-D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4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872884" y="346841"/>
            <a:ext cx="9966960" cy="1309431"/>
          </a:xfrm>
        </p:spPr>
        <p:txBody>
          <a:bodyPr/>
          <a:lstStyle/>
          <a:p>
            <a:r>
              <a:rPr lang="de-DE" sz="4200" dirty="0"/>
              <a:t>Sprachenwahl </a:t>
            </a:r>
            <a:r>
              <a:rPr lang="de-DE" sz="4200" dirty="0" smtClean="0"/>
              <a:t>2021 </a:t>
            </a:r>
            <a:r>
              <a:rPr lang="de-DE" sz="4200" dirty="0"/>
              <a:t>konkret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069847" y="1755228"/>
            <a:ext cx="9020083" cy="4761186"/>
          </a:xfrm>
        </p:spPr>
        <p:txBody>
          <a:bodyPr>
            <a:normAutofit/>
          </a:bodyPr>
          <a:lstStyle/>
          <a:p>
            <a:r>
              <a:rPr lang="de-DE" dirty="0"/>
              <a:t>1. Schnupperstunden für die Kinder in beiden Fächern!</a:t>
            </a:r>
          </a:p>
          <a:p>
            <a:r>
              <a:rPr lang="de-DE" dirty="0" smtClean="0"/>
              <a:t>- Schnupperstunden nach den </a:t>
            </a:r>
            <a:r>
              <a:rPr lang="de-DE" dirty="0"/>
              <a:t>Osterferien, sollte im Einzelfall eine Sprache „verpasst“ 	  worden sein, bitte Rücksprache mit Frau von Leoprechting!</a:t>
            </a:r>
          </a:p>
          <a:p>
            <a:endParaRPr lang="de-DE" dirty="0"/>
          </a:p>
          <a:p>
            <a:r>
              <a:rPr lang="de-DE" dirty="0"/>
              <a:t>2.  Präsentation der Fächer auf der Homepage</a:t>
            </a:r>
          </a:p>
          <a:p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73410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122400" y="830424"/>
            <a:ext cx="10701738" cy="4739952"/>
          </a:xfrm>
        </p:spPr>
        <p:txBody>
          <a:bodyPr>
            <a:normAutofit fontScale="70000" lnSpcReduction="20000"/>
          </a:bodyPr>
          <a:lstStyle/>
          <a:p>
            <a:r>
              <a:rPr lang="de-DE" sz="2900" dirty="0"/>
              <a:t>3</a:t>
            </a:r>
            <a:r>
              <a:rPr lang="de-DE" sz="2900" dirty="0" smtClean="0"/>
              <a:t>. </a:t>
            </a:r>
            <a:r>
              <a:rPr lang="de-DE" sz="2900" dirty="0"/>
              <a:t>Sprechstunden der Fachlehrer für Latein und </a:t>
            </a:r>
            <a:r>
              <a:rPr lang="de-DE" sz="2900" dirty="0" smtClean="0"/>
              <a:t>Französisch:</a:t>
            </a:r>
          </a:p>
          <a:p>
            <a:endParaRPr lang="de-DE" sz="2900" dirty="0" smtClean="0"/>
          </a:p>
          <a:p>
            <a:pPr>
              <a:lnSpc>
                <a:spcPct val="120000"/>
              </a:lnSpc>
            </a:pPr>
            <a:r>
              <a:rPr lang="de-DE" sz="2900" dirty="0" smtClean="0"/>
              <a:t>Mittwoch, 21.4.21 und Donnerstag, 22.4.21</a:t>
            </a:r>
          </a:p>
          <a:p>
            <a:pPr>
              <a:lnSpc>
                <a:spcPct val="120000"/>
              </a:lnSpc>
            </a:pPr>
            <a:r>
              <a:rPr lang="de-DE" sz="2900" dirty="0" smtClean="0"/>
              <a:t>18-19 Uhr per </a:t>
            </a:r>
            <a:r>
              <a:rPr lang="de-DE" sz="2900" dirty="0" err="1" smtClean="0"/>
              <a:t>Meetzi</a:t>
            </a:r>
            <a:endParaRPr lang="de-DE" sz="2900" dirty="0" smtClean="0"/>
          </a:p>
          <a:p>
            <a:endParaRPr lang="de-DE" sz="2900" dirty="0"/>
          </a:p>
          <a:p>
            <a:r>
              <a:rPr lang="de-DE" sz="2900" dirty="0" smtClean="0"/>
              <a:t>Voranmeldung und Linkvergabe über </a:t>
            </a:r>
            <a:r>
              <a:rPr lang="de-DE" sz="2900" dirty="0" smtClean="0">
                <a:hlinkClick r:id="rId2"/>
              </a:rPr>
              <a:t>vle@gymnasium-lindlar.de</a:t>
            </a:r>
            <a:r>
              <a:rPr lang="de-DE" sz="2900" dirty="0" smtClean="0"/>
              <a:t> </a:t>
            </a:r>
          </a:p>
          <a:p>
            <a:r>
              <a:rPr lang="de-DE" sz="2900" dirty="0" smtClean="0"/>
              <a:t>möglichst bis Dienstag, </a:t>
            </a:r>
            <a:r>
              <a:rPr lang="de-DE" sz="2900" dirty="0" smtClean="0"/>
              <a:t>20.4.21</a:t>
            </a:r>
            <a:r>
              <a:rPr lang="de-DE" sz="2900" dirty="0" smtClean="0"/>
              <a:t>, 19 Uhr</a:t>
            </a:r>
            <a:r>
              <a:rPr lang="de-DE" sz="2900" dirty="0"/>
              <a:t>		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9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9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900" dirty="0"/>
          </a:p>
          <a:p>
            <a:endParaRPr lang="de-DE" sz="2900" dirty="0"/>
          </a:p>
          <a:p>
            <a:r>
              <a:rPr lang="de-DE" sz="2900" dirty="0"/>
              <a:t>		</a:t>
            </a:r>
          </a:p>
        </p:txBody>
      </p:sp>
      <p:sp>
        <p:nvSpPr>
          <p:cNvPr id="2" name="Rechteck 1"/>
          <p:cNvSpPr/>
          <p:nvPr/>
        </p:nvSpPr>
        <p:spPr>
          <a:xfrm>
            <a:off x="1122399" y="4545668"/>
            <a:ext cx="99903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4</a:t>
            </a:r>
            <a:r>
              <a:rPr lang="de-DE" sz="2000" dirty="0" smtClean="0"/>
              <a:t>. Bei Bedarf Kontaktaufnahme zu den Klassenlehrerinnen und </a:t>
            </a:r>
          </a:p>
          <a:p>
            <a:r>
              <a:rPr lang="de-DE" sz="2000" dirty="0" smtClean="0"/>
              <a:t>–</a:t>
            </a:r>
            <a:r>
              <a:rPr lang="de-DE" sz="2000" dirty="0" err="1" smtClean="0"/>
              <a:t>lehrern</a:t>
            </a:r>
            <a:r>
              <a:rPr lang="de-DE" sz="2000" dirty="0" smtClean="0"/>
              <a:t> per E-Mail: Kürzel@gymnasium-lindlar.de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5</a:t>
            </a:r>
            <a:r>
              <a:rPr lang="de-DE" sz="2000" dirty="0" smtClean="0"/>
              <a:t>. </a:t>
            </a:r>
            <a:r>
              <a:rPr lang="de-DE" sz="2000" dirty="0"/>
              <a:t>Abgabe </a:t>
            </a:r>
            <a:r>
              <a:rPr lang="de-DE" sz="2000" dirty="0" smtClean="0"/>
              <a:t>Wahlzettel auf </a:t>
            </a:r>
            <a:r>
              <a:rPr lang="de-DE" sz="2000" dirty="0" err="1" smtClean="0"/>
              <a:t>Logineo</a:t>
            </a:r>
            <a:r>
              <a:rPr lang="de-DE" sz="2000" dirty="0" smtClean="0"/>
              <a:t> bis </a:t>
            </a:r>
            <a:r>
              <a:rPr lang="de-DE" sz="2000" b="1" dirty="0" smtClean="0">
                <a:solidFill>
                  <a:srgbClr val="FF0000"/>
                </a:solidFill>
              </a:rPr>
              <a:t>Mittwoch, </a:t>
            </a:r>
            <a:r>
              <a:rPr lang="de-DE" sz="2000" b="1" dirty="0">
                <a:solidFill>
                  <a:srgbClr val="FF0000"/>
                </a:solidFill>
              </a:rPr>
              <a:t>dem </a:t>
            </a:r>
            <a:r>
              <a:rPr lang="de-DE" sz="2000" b="1" dirty="0" smtClean="0">
                <a:solidFill>
                  <a:srgbClr val="FF0000"/>
                </a:solidFill>
              </a:rPr>
              <a:t>19.05.2021;</a:t>
            </a:r>
            <a:r>
              <a:rPr lang="de-DE" sz="2000" dirty="0" smtClean="0"/>
              <a:t> </a:t>
            </a:r>
            <a:r>
              <a:rPr lang="de-DE" sz="2000" dirty="0"/>
              <a:t>13 Uhr</a:t>
            </a:r>
          </a:p>
        </p:txBody>
      </p:sp>
    </p:spTree>
    <p:extLst>
      <p:ext uri="{BB962C8B-B14F-4D97-AF65-F5344CB8AC3E}">
        <p14:creationId xmlns:p14="http://schemas.microsoft.com/office/powerpoint/2010/main" val="3882482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7200" dirty="0" err="1"/>
              <a:t>sprachenwahl</a:t>
            </a:r>
            <a:endParaRPr lang="de-DE" sz="7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64441" y="3527272"/>
            <a:ext cx="7891272" cy="1069848"/>
          </a:xfrm>
        </p:spPr>
        <p:txBody>
          <a:bodyPr/>
          <a:lstStyle/>
          <a:p>
            <a:r>
              <a:rPr lang="de-DE" dirty="0"/>
              <a:t>am Gymnasium Lindlar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26367" y="5001208"/>
            <a:ext cx="79963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C00000"/>
                </a:solidFill>
              </a:rPr>
              <a:t>Vielen Dank für Ihre und eure Aufmerksamkeit und </a:t>
            </a:r>
          </a:p>
          <a:p>
            <a:pPr algn="ctr"/>
            <a:r>
              <a:rPr lang="de-DE" sz="2400" dirty="0">
                <a:solidFill>
                  <a:srgbClr val="C00000"/>
                </a:solidFill>
              </a:rPr>
              <a:t>viel Freude mit der neuen Fremdsprache!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0336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Wer mit </a:t>
            </a:r>
            <a:r>
              <a:rPr lang="de-DE" dirty="0" err="1"/>
              <a:t>freude</a:t>
            </a:r>
            <a:r>
              <a:rPr lang="de-DE" dirty="0"/>
              <a:t> lernt, lernt leichter!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744961" y="5387919"/>
            <a:ext cx="10703327" cy="1066800"/>
          </a:xfrm>
        </p:spPr>
        <p:txBody>
          <a:bodyPr>
            <a:noAutofit/>
          </a:bodyPr>
          <a:lstStyle/>
          <a:p>
            <a:r>
              <a:rPr lang="de-DE" sz="3200" dirty="0"/>
              <a:t>Wenn Ihr Kind sich also </a:t>
            </a:r>
            <a:r>
              <a:rPr lang="de-DE" sz="3200" dirty="0">
                <a:solidFill>
                  <a:srgbClr val="FF0000"/>
                </a:solidFill>
              </a:rPr>
              <a:t>schon entschieden </a:t>
            </a:r>
            <a:r>
              <a:rPr lang="de-DE" sz="3200" dirty="0"/>
              <a:t>hat, vertrauen Sie darauf, dass das gut und richtig ist!</a:t>
            </a:r>
          </a:p>
        </p:txBody>
      </p:sp>
    </p:spTree>
    <p:extLst>
      <p:ext uri="{BB962C8B-B14F-4D97-AF65-F5344CB8AC3E}">
        <p14:creationId xmlns:p14="http://schemas.microsoft.com/office/powerpoint/2010/main" val="55103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Erstellen sie </a:t>
            </a:r>
            <a:r>
              <a:rPr lang="de-DE" sz="6000" dirty="0">
                <a:solidFill>
                  <a:srgbClr val="FF0000"/>
                </a:solidFill>
              </a:rPr>
              <a:t>gemeinsam</a:t>
            </a:r>
            <a:r>
              <a:rPr lang="de-DE" sz="6000" dirty="0"/>
              <a:t> eine liste mit Ihren </a:t>
            </a:r>
            <a:r>
              <a:rPr lang="de-DE" sz="6000" dirty="0" err="1"/>
              <a:t>argumenten</a:t>
            </a:r>
            <a:r>
              <a:rPr lang="de-DE" sz="6000" dirty="0"/>
              <a:t> für beide sprachen!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860575" y="5514042"/>
            <a:ext cx="10587713" cy="1066800"/>
          </a:xfrm>
        </p:spPr>
        <p:txBody>
          <a:bodyPr>
            <a:normAutofit fontScale="85000" lnSpcReduction="10000"/>
          </a:bodyPr>
          <a:lstStyle/>
          <a:p>
            <a:endParaRPr lang="de-DE" dirty="0"/>
          </a:p>
          <a:p>
            <a:r>
              <a:rPr lang="de-DE" sz="3200" dirty="0">
                <a:solidFill>
                  <a:srgbClr val="FF0000"/>
                </a:solidFill>
              </a:rPr>
              <a:t>GEGEN</a:t>
            </a:r>
            <a:r>
              <a:rPr lang="de-DE" sz="3200" dirty="0"/>
              <a:t> eine der beiden Sprachen wird </a:t>
            </a:r>
            <a:r>
              <a:rPr lang="de-DE" sz="3200" dirty="0">
                <a:solidFill>
                  <a:srgbClr val="FF0000"/>
                </a:solidFill>
              </a:rPr>
              <a:t>NICHTS</a:t>
            </a:r>
            <a:r>
              <a:rPr lang="de-DE" sz="3200" dirty="0"/>
              <a:t> sprechen! </a:t>
            </a:r>
          </a:p>
        </p:txBody>
      </p:sp>
    </p:spTree>
    <p:extLst>
      <p:ext uri="{BB962C8B-B14F-4D97-AF65-F5344CB8AC3E}">
        <p14:creationId xmlns:p14="http://schemas.microsoft.com/office/powerpoint/2010/main" val="348833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5774" y="552634"/>
            <a:ext cx="9281160" cy="3520440"/>
          </a:xfrm>
        </p:spPr>
        <p:txBody>
          <a:bodyPr>
            <a:normAutofit/>
          </a:bodyPr>
          <a:lstStyle/>
          <a:p>
            <a:r>
              <a:rPr lang="de-DE" sz="6000" dirty="0"/>
              <a:t>Treffen sie dann die </a:t>
            </a:r>
            <a:r>
              <a:rPr lang="de-DE" sz="6000" dirty="0" err="1"/>
              <a:t>entscheidung</a:t>
            </a:r>
            <a:r>
              <a:rPr lang="de-DE" sz="6000" dirty="0"/>
              <a:t> </a:t>
            </a:r>
            <a:r>
              <a:rPr lang="de-DE" sz="6000" dirty="0">
                <a:solidFill>
                  <a:srgbClr val="FF0000"/>
                </a:solidFill>
              </a:rPr>
              <a:t>gemeinsam</a:t>
            </a:r>
            <a:r>
              <a:rPr lang="de-DE" sz="6000" dirty="0"/>
              <a:t/>
            </a:r>
            <a:br>
              <a:rPr lang="de-DE" sz="6000" dirty="0"/>
            </a:br>
            <a:r>
              <a:rPr lang="de-DE" sz="6000" dirty="0"/>
              <a:t>mit ihrem </a:t>
            </a:r>
            <a:r>
              <a:rPr lang="de-DE" sz="6000" dirty="0" err="1"/>
              <a:t>kind</a:t>
            </a:r>
            <a:r>
              <a:rPr lang="de-DE" sz="6000" dirty="0"/>
              <a:t>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630910"/>
          </a:xfrm>
        </p:spPr>
        <p:txBody>
          <a:bodyPr>
            <a:noAutofit/>
          </a:bodyPr>
          <a:lstStyle/>
          <a:p>
            <a:r>
              <a:rPr lang="de-DE" sz="3600" dirty="0"/>
              <a:t>Vertrauen Sie darauf: </a:t>
            </a:r>
          </a:p>
          <a:p>
            <a:r>
              <a:rPr lang="de-DE" sz="3600" dirty="0"/>
              <a:t>Egal, wie die Entscheidung aussieht, </a:t>
            </a:r>
          </a:p>
          <a:p>
            <a:r>
              <a:rPr lang="de-DE" sz="3600" dirty="0">
                <a:solidFill>
                  <a:srgbClr val="FF0000"/>
                </a:solidFill>
              </a:rPr>
              <a:t>sie ist gut</a:t>
            </a:r>
            <a:r>
              <a:rPr lang="de-DE" sz="36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95909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8726"/>
          </a:xfrm>
        </p:spPr>
        <p:txBody>
          <a:bodyPr>
            <a:normAutofit/>
          </a:bodyPr>
          <a:lstStyle/>
          <a:p>
            <a:r>
              <a:rPr lang="de-DE" sz="4800" dirty="0"/>
              <a:t>Sprachenfolge am </a:t>
            </a:r>
            <a:r>
              <a:rPr lang="de-DE" sz="4800" dirty="0" err="1"/>
              <a:t>GymLi</a:t>
            </a:r>
            <a:endParaRPr lang="de-DE" sz="4800" dirty="0"/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562543"/>
              </p:ext>
            </p:extLst>
          </p:nvPr>
        </p:nvGraphicFramePr>
        <p:xfrm>
          <a:off x="699798" y="1558213"/>
          <a:ext cx="10013285" cy="4385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6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57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57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57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57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57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8573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8573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8573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8573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05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Klasse 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Klasse 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Klasse 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Klasse 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Klasse 9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Klasse 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Stufe</a:t>
                      </a:r>
                      <a:r>
                        <a:rPr lang="de-DE" sz="11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11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Stufe 12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Stufe 13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3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Englisch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3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Französisch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3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Französisch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neu einsetzend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3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Latein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4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Italienisch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neu einsetzend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52" name="Grafik 1" descr="Bildergeb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78015" y="1904251"/>
            <a:ext cx="876300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Grafik 2" descr="Bildergeb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64327" y="1904251"/>
            <a:ext cx="876300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Grafik 3" descr="Bildergeb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8996" y="1913767"/>
            <a:ext cx="876300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Grafik 4" descr="Bildergeb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6868" y="1913767"/>
            <a:ext cx="876300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Grafik 5" descr="Bildergeb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3194" y="1918121"/>
            <a:ext cx="876300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Grafik 6" descr="Bildergeb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0469" y="1904251"/>
            <a:ext cx="876300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Grafik 7" descr="Bildergeb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4572" y="1913767"/>
            <a:ext cx="876300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Grafik 8" descr="Bildergeb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0898" y="1913767"/>
            <a:ext cx="876300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Grafik 9" descr="Ähnliches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015" y="3196162"/>
            <a:ext cx="884238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Grafik 10" descr="Ähnliches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791" y="3203805"/>
            <a:ext cx="884238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Grafik 11" descr="Ähnliches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44" y="3203805"/>
            <a:ext cx="884238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Grafik 12" descr="Ähnliches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53" y="2783784"/>
            <a:ext cx="884238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Grafik 21" descr="Ähnliches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31" y="2763086"/>
            <a:ext cx="884238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Grafik 24" descr="Ähnliches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861" y="2763086"/>
            <a:ext cx="884238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Grafik 25" descr="Ähnliches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96" y="2760081"/>
            <a:ext cx="884238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Grafik 16" descr="Ähnliches F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39" y="4396109"/>
            <a:ext cx="911239" cy="69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Grafik 17" descr="Ähnliches F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51" y="4399205"/>
            <a:ext cx="884238" cy="67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Grafik 18" descr="Ähnliches F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96" y="4396109"/>
            <a:ext cx="884238" cy="67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Grafik 19" descr="Ähnliches F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508" y="4396109"/>
            <a:ext cx="884238" cy="67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Grafik 26" descr="Ähnliches F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86" y="5254767"/>
            <a:ext cx="884238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Grafik 27" descr="Ähnliches F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589" y="5254767"/>
            <a:ext cx="8683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Grafik 28" descr="Ähnliches Fo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952" y="5254766"/>
            <a:ext cx="8683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Grafik 4" descr="Bildergeb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8182" y="1913767"/>
            <a:ext cx="876300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rafik 24" descr="Ähnliches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06" y="3579468"/>
            <a:ext cx="884238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rafik 24" descr="Ähnliches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516" y="3579468"/>
            <a:ext cx="884238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rafik 16" descr="Ähnliches F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86" y="4396109"/>
            <a:ext cx="911239" cy="69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545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051474" y="489571"/>
            <a:ext cx="9281160" cy="813711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Einige Grundinformationen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2051474" y="1303282"/>
            <a:ext cx="9052560" cy="5076497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de-DE" dirty="0"/>
              <a:t>Wer das Latinum zu Schulzeiten am Gymnasium Lindlar erwerben möchte, muss dies ab Klasse 7 belegen,</a:t>
            </a:r>
          </a:p>
          <a:p>
            <a:pPr marL="800100" lvl="1" indent="-342900">
              <a:buFontTx/>
              <a:buChar char="-"/>
            </a:pPr>
            <a:endParaRPr lang="de-DE" dirty="0"/>
          </a:p>
          <a:p>
            <a:pPr lvl="1"/>
            <a:r>
              <a:rPr lang="de-DE" sz="2000" dirty="0"/>
              <a:t>&gt;&gt;&gt; da Latein später nicht mehr angeboten wird.</a:t>
            </a:r>
          </a:p>
          <a:p>
            <a:pPr lvl="1">
              <a:spcBef>
                <a:spcPts val="1200"/>
              </a:spcBef>
            </a:pPr>
            <a:r>
              <a:rPr lang="de-DE" sz="2000" dirty="0"/>
              <a:t>&gt;&gt;&gt; Er/Sie hat das Latinum dann am Ende der Stufe 11</a:t>
            </a:r>
          </a:p>
          <a:p>
            <a:pPr lvl="1"/>
            <a:r>
              <a:rPr lang="de-DE" sz="2000" dirty="0"/>
              <a:t>	  (und das „Kleine“ Latinum am Ende der Klasse 10)</a:t>
            </a:r>
          </a:p>
          <a:p>
            <a:pPr>
              <a:spcBef>
                <a:spcPts val="600"/>
              </a:spcBef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          -&gt; bei mindestens „ausreichenden“ Leistungen auf dem Zeugnis</a:t>
            </a:r>
          </a:p>
          <a:p>
            <a:pPr marL="342900" indent="-342900">
              <a:buFontTx/>
              <a:buChar char="-"/>
            </a:pPr>
            <a:r>
              <a:rPr lang="de-DE" dirty="0"/>
              <a:t>Nur die Latein-Schüler können im WPII Bereich Französisch wählen!</a:t>
            </a:r>
          </a:p>
          <a:p>
            <a:pPr lvl="1">
              <a:spcBef>
                <a:spcPts val="1200"/>
              </a:spcBef>
            </a:pPr>
            <a:r>
              <a:rPr lang="de-DE" sz="2000" dirty="0"/>
              <a:t>&gt;&gt;&gt; ein Zustandekommen kann nicht garantiert werden, ist aber wahrscheinlich!</a:t>
            </a:r>
          </a:p>
          <a:p>
            <a:pPr lvl="1"/>
            <a:endParaRPr lang="de-DE" sz="2000" dirty="0"/>
          </a:p>
          <a:p>
            <a:pPr lvl="1"/>
            <a:r>
              <a:rPr lang="de-DE" sz="2000" b="1" dirty="0">
                <a:solidFill>
                  <a:schemeClr val="tx1"/>
                </a:solidFill>
              </a:rPr>
              <a:t>&gt;&gt;&gt;In der Oberstufe werden dann die Französisch-Kurse aus den Stufen 7 und 9 gemeinsam weitergeführt. Dies ist aber meist unproblematisch</a:t>
            </a:r>
            <a:r>
              <a:rPr lang="de-DE" sz="20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458013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130725" y="388883"/>
            <a:ext cx="7668883" cy="83031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39895" y="664233"/>
            <a:ext cx="9052560" cy="59362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Falls ein Wechsel zur Realschule notwendig werden sollte…</a:t>
            </a:r>
          </a:p>
          <a:p>
            <a:endParaRPr lang="de-DE" dirty="0"/>
          </a:p>
          <a:p>
            <a:r>
              <a:rPr lang="de-DE" dirty="0"/>
              <a:t>…können die Schüler und Schülerinnen Französisch oder eins der weiteren WP-Fächer (an der </a:t>
            </a:r>
            <a:r>
              <a:rPr lang="de-DE" dirty="0" err="1"/>
              <a:t>Lindlarer</a:t>
            </a:r>
            <a:r>
              <a:rPr lang="de-DE" dirty="0"/>
              <a:t> Realschule: </a:t>
            </a:r>
            <a:r>
              <a:rPr lang="de-DE" b="1" dirty="0" err="1"/>
              <a:t>SoWi</a:t>
            </a:r>
            <a:r>
              <a:rPr lang="de-DE" b="1" dirty="0"/>
              <a:t>, Bio</a:t>
            </a:r>
            <a:r>
              <a:rPr lang="de-DE" dirty="0"/>
              <a:t>) wählen!</a:t>
            </a:r>
          </a:p>
          <a:p>
            <a:pPr marL="342900" indent="-342900">
              <a:buFontTx/>
              <a:buChar char="-"/>
            </a:pPr>
            <a:endParaRPr lang="de-DE" dirty="0"/>
          </a:p>
          <a:p>
            <a:r>
              <a:rPr lang="de-DE" sz="2400" b="1" dirty="0"/>
              <a:t>Einem erneuten Wechsel zum Gymnasium/der Gesamtschule nach Klasse 10 steht </a:t>
            </a:r>
            <a:r>
              <a:rPr lang="de-DE" sz="2400" b="1" dirty="0">
                <a:solidFill>
                  <a:srgbClr val="FF0000"/>
                </a:solidFill>
              </a:rPr>
              <a:t>generell nichts im Wege</a:t>
            </a:r>
            <a:r>
              <a:rPr lang="de-DE" sz="2400" b="1" dirty="0"/>
              <a:t>, da jede Oberstufe eine </a:t>
            </a:r>
            <a:r>
              <a:rPr lang="de-DE" sz="2400" b="1" dirty="0">
                <a:solidFill>
                  <a:srgbClr val="FF0000"/>
                </a:solidFill>
              </a:rPr>
              <a:t>neu einsetzende Fremdsprache </a:t>
            </a:r>
            <a:r>
              <a:rPr lang="de-DE" sz="2400" b="1" dirty="0"/>
              <a:t>anbieten muss (notfalls in Kooperation mit einem externen Partner). Bei uns ist das </a:t>
            </a:r>
            <a:r>
              <a:rPr lang="de-DE" sz="2400" b="1" dirty="0">
                <a:solidFill>
                  <a:srgbClr val="FF0000"/>
                </a:solidFill>
              </a:rPr>
              <a:t>Italienisch! </a:t>
            </a:r>
          </a:p>
        </p:txBody>
      </p:sp>
    </p:spTree>
    <p:extLst>
      <p:ext uri="{BB962C8B-B14F-4D97-AF65-F5344CB8AC3E}">
        <p14:creationId xmlns:p14="http://schemas.microsoft.com/office/powerpoint/2010/main" val="131356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1140440" cy="3035808"/>
          </a:xfrm>
        </p:spPr>
        <p:txBody>
          <a:bodyPr/>
          <a:lstStyle/>
          <a:p>
            <a:r>
              <a:rPr lang="de-DE" sz="8800" dirty="0" err="1"/>
              <a:t>sprachenwahl</a:t>
            </a:r>
            <a:endParaRPr lang="de-DE" sz="8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51560" y="3614678"/>
            <a:ext cx="7891272" cy="2450219"/>
          </a:xfrm>
        </p:spPr>
        <p:txBody>
          <a:bodyPr>
            <a:normAutofit/>
          </a:bodyPr>
          <a:lstStyle/>
          <a:p>
            <a:r>
              <a:rPr lang="de-DE" dirty="0"/>
              <a:t>am Gymnasium Lindlar</a:t>
            </a:r>
          </a:p>
          <a:p>
            <a:endParaRPr lang="de-DE" dirty="0"/>
          </a:p>
          <a:p>
            <a:r>
              <a:rPr lang="de-DE" dirty="0"/>
              <a:t>Methoden, Anforderungen und Besonderheiten</a:t>
            </a:r>
          </a:p>
          <a:p>
            <a:r>
              <a:rPr lang="de-DE" dirty="0"/>
              <a:t>des Lateinischen / des Französischen…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8488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TM03090434[[fn=Holzart]]</Template>
  <TotalTime>0</TotalTime>
  <Words>897</Words>
  <Application>Microsoft Office PowerPoint</Application>
  <PresentationFormat>Breitbild</PresentationFormat>
  <Paragraphs>248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5" baseType="lpstr">
      <vt:lpstr>Arial Unicode MS</vt:lpstr>
      <vt:lpstr>Calibri</vt:lpstr>
      <vt:lpstr>Century Gothic</vt:lpstr>
      <vt:lpstr>Garamond</vt:lpstr>
      <vt:lpstr>Rockwell</vt:lpstr>
      <vt:lpstr>Rockwell Condensed</vt:lpstr>
      <vt:lpstr>Times New Roman</vt:lpstr>
      <vt:lpstr>Verdana</vt:lpstr>
      <vt:lpstr>Wingdings</vt:lpstr>
      <vt:lpstr>Holzart</vt:lpstr>
      <vt:lpstr>sprachenwahl</vt:lpstr>
      <vt:lpstr>Welche sprache wählen?</vt:lpstr>
      <vt:lpstr>Wer mit freude lernt, lernt leichter!</vt:lpstr>
      <vt:lpstr>Erstellen sie gemeinsam eine liste mit Ihren argumenten für beide sprachen!</vt:lpstr>
      <vt:lpstr>Treffen sie dann die entscheidung gemeinsam mit ihrem kind!</vt:lpstr>
      <vt:lpstr>Sprachenfolge am GymLi</vt:lpstr>
      <vt:lpstr>Einige Grundinformationen</vt:lpstr>
      <vt:lpstr>PowerPoint-Präsentation</vt:lpstr>
      <vt:lpstr>sprachenwahl</vt:lpstr>
      <vt:lpstr>Anforderungen an die Schüler in beiden fächern</vt:lpstr>
      <vt:lpstr>Schülerprofil französisch</vt:lpstr>
      <vt:lpstr>Schülerprofil Latein</vt:lpstr>
      <vt:lpstr>Methoden beider fächer!</vt:lpstr>
      <vt:lpstr>PowerPoint-Präsentation</vt:lpstr>
      <vt:lpstr>Ziele im vergleich</vt:lpstr>
      <vt:lpstr>Inhalte des französisch-unterrichtes</vt:lpstr>
      <vt:lpstr>Inhalte des Latein-unterrichtes</vt:lpstr>
      <vt:lpstr>Schulbuch Latein</vt:lpstr>
      <vt:lpstr>Schulbuch Französisch</vt:lpstr>
      <vt:lpstr>Qualifikation</vt:lpstr>
      <vt:lpstr>Qualifikation</vt:lpstr>
      <vt:lpstr>PowerPoint-Präsentation</vt:lpstr>
      <vt:lpstr>Sprachenwahl 2021 konkret</vt:lpstr>
      <vt:lpstr>PowerPoint-Präsentation</vt:lpstr>
      <vt:lpstr>sprachenwahl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sprachenwahl</dc:title>
  <dc:creator>Heike von Leoprechting</dc:creator>
  <cp:lastModifiedBy>Heike v. Leoprechting</cp:lastModifiedBy>
  <cp:revision>55</cp:revision>
  <cp:lastPrinted>2017-03-19T12:41:54Z</cp:lastPrinted>
  <dcterms:created xsi:type="dcterms:W3CDTF">2017-03-19T11:18:54Z</dcterms:created>
  <dcterms:modified xsi:type="dcterms:W3CDTF">2021-04-13T14:43:08Z</dcterms:modified>
  <cp:contentStatus/>
</cp:coreProperties>
</file>